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9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E049B-4B3B-43CA-8AB7-FBECAD1326E3}"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E233A2C3-7278-4182-BB90-00611698211C}">
      <dgm:prSet phldrT="[Text]"/>
      <dgm:spPr/>
      <dgm:t>
        <a:bodyPr/>
        <a:lstStyle/>
        <a:p>
          <a:r>
            <a:rPr lang="en-US" dirty="0"/>
            <a:t>Passivity Pacifism</a:t>
          </a:r>
          <a:endParaRPr lang="en-US" dirty="0"/>
        </a:p>
      </dgm:t>
    </dgm:pt>
    <dgm:pt modelId="{5694523B-F08A-47D8-88F6-FA8EB04E0EB0}" type="parTrans" cxnId="{395E455D-5853-4947-993F-7571749CA866}">
      <dgm:prSet/>
      <dgm:spPr/>
      <dgm:t>
        <a:bodyPr/>
        <a:lstStyle/>
        <a:p>
          <a:endParaRPr lang="en-US"/>
        </a:p>
      </dgm:t>
    </dgm:pt>
    <dgm:pt modelId="{4DD14785-9663-46B0-8E34-66484B4B6BBE}" type="sibTrans" cxnId="{395E455D-5853-4947-993F-7571749CA866}">
      <dgm:prSet/>
      <dgm:spPr/>
      <dgm:t>
        <a:bodyPr/>
        <a:lstStyle/>
        <a:p>
          <a:endParaRPr lang="en-US"/>
        </a:p>
      </dgm:t>
    </dgm:pt>
    <dgm:pt modelId="{5C778048-A386-4FA2-A53B-1643E60B59EF}">
      <dgm:prSet phldrT="[Text]"/>
      <dgm:spPr/>
      <dgm:t>
        <a:bodyPr/>
        <a:lstStyle/>
        <a:p>
          <a:r>
            <a:rPr lang="en-US" dirty="0"/>
            <a:t>No response; silence (Jesus?)</a:t>
          </a:r>
          <a:endParaRPr lang="en-US" dirty="0"/>
        </a:p>
      </dgm:t>
    </dgm:pt>
    <dgm:pt modelId="{F24AEB49-690C-4E24-A23C-0066CBA5EA36}" type="parTrans" cxnId="{D4524AAC-D7F2-401A-9B36-D7AC52A54C67}">
      <dgm:prSet/>
      <dgm:spPr/>
      <dgm:t>
        <a:bodyPr/>
        <a:lstStyle/>
        <a:p>
          <a:endParaRPr lang="en-US"/>
        </a:p>
      </dgm:t>
    </dgm:pt>
    <dgm:pt modelId="{AD15378B-2658-4E0C-BE84-BBC98790F969}" type="sibTrans" cxnId="{D4524AAC-D7F2-401A-9B36-D7AC52A54C67}">
      <dgm:prSet/>
      <dgm:spPr/>
      <dgm:t>
        <a:bodyPr/>
        <a:lstStyle/>
        <a:p>
          <a:endParaRPr lang="en-US"/>
        </a:p>
      </dgm:t>
    </dgm:pt>
    <dgm:pt modelId="{3D9A28C3-B74D-4920-82E9-A685DC31F4DF}">
      <dgm:prSet phldrT="[Text]"/>
      <dgm:spPr/>
      <dgm:t>
        <a:bodyPr/>
        <a:lstStyle/>
        <a:p>
          <a:r>
            <a:rPr lang="en-US" dirty="0"/>
            <a:t>Activism</a:t>
          </a:r>
          <a:endParaRPr lang="en-US" dirty="0"/>
        </a:p>
      </dgm:t>
    </dgm:pt>
    <dgm:pt modelId="{708999C8-68A1-4043-AF79-4C5CFA38A15E}" type="parTrans" cxnId="{7F396AE3-1724-4F7C-80C9-B3B17A8361EA}">
      <dgm:prSet/>
      <dgm:spPr/>
      <dgm:t>
        <a:bodyPr/>
        <a:lstStyle/>
        <a:p>
          <a:endParaRPr lang="en-US"/>
        </a:p>
      </dgm:t>
    </dgm:pt>
    <dgm:pt modelId="{17D8436E-46AF-4998-A5BF-652DAA56B480}" type="sibTrans" cxnId="{7F396AE3-1724-4F7C-80C9-B3B17A8361EA}">
      <dgm:prSet/>
      <dgm:spPr/>
      <dgm:t>
        <a:bodyPr/>
        <a:lstStyle/>
        <a:p>
          <a:endParaRPr lang="en-US"/>
        </a:p>
      </dgm:t>
    </dgm:pt>
    <dgm:pt modelId="{DA00C15F-8F1F-4F27-B0FF-19E273B15523}">
      <dgm:prSet phldrT="[Text]"/>
      <dgm:spPr/>
      <dgm:t>
        <a:bodyPr/>
        <a:lstStyle/>
        <a:p>
          <a:r>
            <a:rPr lang="en-US" dirty="0"/>
            <a:t>Resist subversively (</a:t>
          </a:r>
          <a:r>
            <a:rPr lang="en-US" dirty="0" err="1"/>
            <a:t>Rahab</a:t>
          </a:r>
          <a:r>
            <a:rPr lang="en-US" dirty="0"/>
            <a:t>?)</a:t>
          </a:r>
          <a:endParaRPr lang="en-US" dirty="0"/>
        </a:p>
      </dgm:t>
    </dgm:pt>
    <dgm:pt modelId="{48A610B9-365C-4375-BF0C-4FA3FDBE7FD3}" type="parTrans" cxnId="{4489EF03-D239-4011-B4D9-8A542BD4A118}">
      <dgm:prSet/>
      <dgm:spPr/>
      <dgm:t>
        <a:bodyPr/>
        <a:lstStyle/>
        <a:p>
          <a:endParaRPr lang="en-US"/>
        </a:p>
      </dgm:t>
    </dgm:pt>
    <dgm:pt modelId="{E5D017BA-1B3B-4F55-8115-F10091A7CB32}" type="sibTrans" cxnId="{4489EF03-D239-4011-B4D9-8A542BD4A118}">
      <dgm:prSet/>
      <dgm:spPr/>
      <dgm:t>
        <a:bodyPr/>
        <a:lstStyle/>
        <a:p>
          <a:endParaRPr lang="en-US"/>
        </a:p>
      </dgm:t>
    </dgm:pt>
    <dgm:pt modelId="{CDFC3A73-8974-45AC-9856-40AF3619EAE7}">
      <dgm:prSet phldrT="[Text]"/>
      <dgm:spPr/>
      <dgm:t>
        <a:bodyPr/>
        <a:lstStyle/>
        <a:p>
          <a:r>
            <a:rPr lang="en-US" dirty="0"/>
            <a:t>Accept punishment gladly</a:t>
          </a:r>
          <a:endParaRPr lang="en-US" dirty="0"/>
        </a:p>
      </dgm:t>
    </dgm:pt>
    <dgm:pt modelId="{33E5E4D2-CF6C-4977-88C5-CC9380631879}" type="parTrans" cxnId="{C32F9B56-8312-4D82-8F59-BC814F070823}">
      <dgm:prSet/>
      <dgm:spPr/>
    </dgm:pt>
    <dgm:pt modelId="{BAAB4055-2408-4750-A7DF-888C2BAC61CF}" type="sibTrans" cxnId="{C32F9B56-8312-4D82-8F59-BC814F070823}">
      <dgm:prSet/>
      <dgm:spPr/>
    </dgm:pt>
    <dgm:pt modelId="{CBF3504D-A197-4EEF-BB49-6AF754B40B2E}">
      <dgm:prSet phldrT="[Text]"/>
      <dgm:spPr/>
      <dgm:t>
        <a:bodyPr/>
        <a:lstStyle/>
        <a:p>
          <a:r>
            <a:rPr lang="en-US" dirty="0"/>
            <a:t>Resist violently – fighting against “evil” (Elijah?)</a:t>
          </a:r>
          <a:endParaRPr lang="en-US" dirty="0"/>
        </a:p>
      </dgm:t>
    </dgm:pt>
    <dgm:pt modelId="{448E347A-F688-4658-9ABD-18D0A1D44E74}" type="parTrans" cxnId="{E1C34A85-E6E4-4E84-A062-2FC80BCCDD14}">
      <dgm:prSet/>
      <dgm:spPr/>
    </dgm:pt>
    <dgm:pt modelId="{D22B86D6-D451-46E3-A143-7D6AB86CB7A0}" type="sibTrans" cxnId="{E1C34A85-E6E4-4E84-A062-2FC80BCCDD14}">
      <dgm:prSet/>
      <dgm:spPr/>
    </dgm:pt>
    <dgm:pt modelId="{E83B0BEB-5B45-4F05-8112-318F18425DD3}">
      <dgm:prSet phldrT="[Text]"/>
      <dgm:spPr/>
      <dgm:t>
        <a:bodyPr/>
        <a:lstStyle/>
        <a:p>
          <a:r>
            <a:rPr lang="en-US" dirty="0"/>
            <a:t>Middle Ground?</a:t>
          </a:r>
          <a:endParaRPr lang="en-US" dirty="0"/>
        </a:p>
      </dgm:t>
    </dgm:pt>
    <dgm:pt modelId="{079844F3-B611-4424-9B0E-11F1F062CF19}" type="parTrans" cxnId="{6412DFDA-7A7D-495D-B323-E08894BF4519}">
      <dgm:prSet/>
      <dgm:spPr/>
    </dgm:pt>
    <dgm:pt modelId="{1319A9AA-9193-4A8C-9C96-916BCA858B09}" type="sibTrans" cxnId="{6412DFDA-7A7D-495D-B323-E08894BF4519}">
      <dgm:prSet/>
      <dgm:spPr/>
    </dgm:pt>
    <dgm:pt modelId="{9DE227E6-C25F-4138-9F9B-23ACA1DE432D}">
      <dgm:prSet phldrT="[Text]"/>
      <dgm:spPr/>
      <dgm:t>
        <a:bodyPr/>
        <a:lstStyle/>
        <a:p>
          <a:r>
            <a:rPr lang="en-US" dirty="0"/>
            <a:t>Speak in self-defense (Stephen?)</a:t>
          </a:r>
          <a:endParaRPr lang="en-US" dirty="0"/>
        </a:p>
      </dgm:t>
    </dgm:pt>
    <dgm:pt modelId="{BF970608-EFEE-4A6D-ABFE-3136FD3F25DB}" type="parTrans" cxnId="{A4312BF3-A889-4132-A7A0-131B4A37E10B}">
      <dgm:prSet/>
      <dgm:spPr/>
    </dgm:pt>
    <dgm:pt modelId="{4469EB61-5E8C-4083-83B3-141B0AA75243}" type="sibTrans" cxnId="{A4312BF3-A889-4132-A7A0-131B4A37E10B}">
      <dgm:prSet/>
      <dgm:spPr/>
    </dgm:pt>
    <dgm:pt modelId="{BF10AC46-17C6-40C7-BD5F-470E8EEECFD3}">
      <dgm:prSet phldrT="[Text]"/>
      <dgm:spPr/>
      <dgm:t>
        <a:bodyPr/>
        <a:lstStyle/>
        <a:p>
          <a:r>
            <a:rPr lang="en-US" dirty="0"/>
            <a:t>File suit back? Appeal? (Paul?)</a:t>
          </a:r>
          <a:endParaRPr lang="en-US" dirty="0"/>
        </a:p>
      </dgm:t>
    </dgm:pt>
    <dgm:pt modelId="{33B044E3-4BEE-4EF1-8249-58AD8C995739}" type="parTrans" cxnId="{DDAD6898-BC13-48EA-91C8-778CD6F218D9}">
      <dgm:prSet/>
      <dgm:spPr/>
    </dgm:pt>
    <dgm:pt modelId="{AD306785-A615-433A-9B25-31538EDE57AC}" type="sibTrans" cxnId="{DDAD6898-BC13-48EA-91C8-778CD6F218D9}">
      <dgm:prSet/>
      <dgm:spPr/>
    </dgm:pt>
    <dgm:pt modelId="{E91CBC71-1B39-4B92-B684-789BCB001C44}">
      <dgm:prSet phldrT="[Text]"/>
      <dgm:spPr/>
      <dgm:t>
        <a:bodyPr/>
        <a:lstStyle/>
        <a:p>
          <a:r>
            <a:rPr lang="en-US" dirty="0"/>
            <a:t>Affect community change to result?</a:t>
          </a:r>
          <a:endParaRPr lang="en-US" dirty="0"/>
        </a:p>
      </dgm:t>
    </dgm:pt>
    <dgm:pt modelId="{D66060B1-CCB6-48C8-B21C-85DDCF3CB596}" type="parTrans" cxnId="{03C569DD-0AF5-4059-B571-CAE99EEEF6EA}">
      <dgm:prSet/>
      <dgm:spPr/>
    </dgm:pt>
    <dgm:pt modelId="{091ED0B0-8F34-4C5E-92DE-BF217899AD2F}" type="sibTrans" cxnId="{03C569DD-0AF5-4059-B571-CAE99EEEF6EA}">
      <dgm:prSet/>
      <dgm:spPr/>
    </dgm:pt>
    <dgm:pt modelId="{D1A448D6-1B54-49CA-A027-25FE32314375}" type="pres">
      <dgm:prSet presAssocID="{6C9E049B-4B3B-43CA-8AB7-FBECAD1326E3}" presName="Name0" presStyleCnt="0">
        <dgm:presLayoutVars>
          <dgm:dir/>
          <dgm:animLvl val="lvl"/>
          <dgm:resizeHandles/>
        </dgm:presLayoutVars>
      </dgm:prSet>
      <dgm:spPr/>
    </dgm:pt>
    <dgm:pt modelId="{515D60F6-8F98-477A-9FD2-86F3B398F551}" type="pres">
      <dgm:prSet presAssocID="{E233A2C3-7278-4182-BB90-00611698211C}" presName="linNode" presStyleCnt="0"/>
      <dgm:spPr/>
    </dgm:pt>
    <dgm:pt modelId="{2777D95D-F79C-4FDF-BD48-EFB12A02FB89}" type="pres">
      <dgm:prSet presAssocID="{E233A2C3-7278-4182-BB90-00611698211C}" presName="parentShp" presStyleLbl="node1" presStyleIdx="0" presStyleCnt="3">
        <dgm:presLayoutVars>
          <dgm:bulletEnabled val="1"/>
        </dgm:presLayoutVars>
      </dgm:prSet>
      <dgm:spPr/>
      <dgm:t>
        <a:bodyPr/>
        <a:lstStyle/>
        <a:p>
          <a:endParaRPr lang="en-US"/>
        </a:p>
      </dgm:t>
    </dgm:pt>
    <dgm:pt modelId="{9CEE8273-B495-45C8-9176-AD6137C3B7A3}" type="pres">
      <dgm:prSet presAssocID="{E233A2C3-7278-4182-BB90-00611698211C}" presName="childShp" presStyleLbl="bgAccFollowNode1" presStyleIdx="0" presStyleCnt="3">
        <dgm:presLayoutVars>
          <dgm:bulletEnabled val="1"/>
        </dgm:presLayoutVars>
      </dgm:prSet>
      <dgm:spPr/>
      <dgm:t>
        <a:bodyPr/>
        <a:lstStyle/>
        <a:p>
          <a:endParaRPr lang="en-US"/>
        </a:p>
      </dgm:t>
    </dgm:pt>
    <dgm:pt modelId="{C4E7F82E-93AE-4F89-A90F-9C8764F59994}" type="pres">
      <dgm:prSet presAssocID="{4DD14785-9663-46B0-8E34-66484B4B6BBE}" presName="spacing" presStyleCnt="0"/>
      <dgm:spPr/>
    </dgm:pt>
    <dgm:pt modelId="{B4BCF9BF-F46C-4309-84DA-12EF96ABD326}" type="pres">
      <dgm:prSet presAssocID="{E83B0BEB-5B45-4F05-8112-318F18425DD3}" presName="linNode" presStyleCnt="0"/>
      <dgm:spPr/>
    </dgm:pt>
    <dgm:pt modelId="{AEDBA14D-2B55-4E4A-BE44-1BE1166203CF}" type="pres">
      <dgm:prSet presAssocID="{E83B0BEB-5B45-4F05-8112-318F18425DD3}" presName="parentShp" presStyleLbl="node1" presStyleIdx="1" presStyleCnt="3">
        <dgm:presLayoutVars>
          <dgm:bulletEnabled val="1"/>
        </dgm:presLayoutVars>
      </dgm:prSet>
      <dgm:spPr/>
      <dgm:t>
        <a:bodyPr/>
        <a:lstStyle/>
        <a:p>
          <a:endParaRPr lang="en-US"/>
        </a:p>
      </dgm:t>
    </dgm:pt>
    <dgm:pt modelId="{C482B41F-EF2B-4201-932A-7F5738410DD0}" type="pres">
      <dgm:prSet presAssocID="{E83B0BEB-5B45-4F05-8112-318F18425DD3}" presName="childShp" presStyleLbl="bgAccFollowNode1" presStyleIdx="1" presStyleCnt="3">
        <dgm:presLayoutVars>
          <dgm:bulletEnabled val="1"/>
        </dgm:presLayoutVars>
      </dgm:prSet>
      <dgm:spPr/>
      <dgm:t>
        <a:bodyPr/>
        <a:lstStyle/>
        <a:p>
          <a:endParaRPr lang="en-US"/>
        </a:p>
      </dgm:t>
    </dgm:pt>
    <dgm:pt modelId="{01AB8DEB-3291-46D8-A7F0-7AA95809FC58}" type="pres">
      <dgm:prSet presAssocID="{1319A9AA-9193-4A8C-9C96-916BCA858B09}" presName="spacing" presStyleCnt="0"/>
      <dgm:spPr/>
    </dgm:pt>
    <dgm:pt modelId="{4C5E54F4-025B-45FC-870F-B148ECC9354F}" type="pres">
      <dgm:prSet presAssocID="{3D9A28C3-B74D-4920-82E9-A685DC31F4DF}" presName="linNode" presStyleCnt="0"/>
      <dgm:spPr/>
    </dgm:pt>
    <dgm:pt modelId="{94A80BDA-C4BD-4C57-B90C-B14E8F2BE0C0}" type="pres">
      <dgm:prSet presAssocID="{3D9A28C3-B74D-4920-82E9-A685DC31F4DF}" presName="parentShp" presStyleLbl="node1" presStyleIdx="2" presStyleCnt="3">
        <dgm:presLayoutVars>
          <dgm:bulletEnabled val="1"/>
        </dgm:presLayoutVars>
      </dgm:prSet>
      <dgm:spPr/>
    </dgm:pt>
    <dgm:pt modelId="{35E9CBEF-A98B-455B-A4ED-954AC4E4A30E}" type="pres">
      <dgm:prSet presAssocID="{3D9A28C3-B74D-4920-82E9-A685DC31F4DF}" presName="childShp" presStyleLbl="bgAccFollowNode1" presStyleIdx="2" presStyleCnt="3">
        <dgm:presLayoutVars>
          <dgm:bulletEnabled val="1"/>
        </dgm:presLayoutVars>
      </dgm:prSet>
      <dgm:spPr/>
      <dgm:t>
        <a:bodyPr/>
        <a:lstStyle/>
        <a:p>
          <a:endParaRPr lang="en-US"/>
        </a:p>
      </dgm:t>
    </dgm:pt>
  </dgm:ptLst>
  <dgm:cxnLst>
    <dgm:cxn modelId="{D5E87CC4-59FF-478E-8B8E-E9407E6D17B2}" type="presOf" srcId="{CBF3504D-A197-4EEF-BB49-6AF754B40B2E}" destId="{35E9CBEF-A98B-455B-A4ED-954AC4E4A30E}" srcOrd="0" destOrd="1" presId="urn:microsoft.com/office/officeart/2005/8/layout/vList6"/>
    <dgm:cxn modelId="{4489EF03-D239-4011-B4D9-8A542BD4A118}" srcId="{3D9A28C3-B74D-4920-82E9-A685DC31F4DF}" destId="{DA00C15F-8F1F-4F27-B0FF-19E273B15523}" srcOrd="0" destOrd="0" parTransId="{48A610B9-365C-4375-BF0C-4FA3FDBE7FD3}" sibTransId="{E5D017BA-1B3B-4F55-8115-F10091A7CB32}"/>
    <dgm:cxn modelId="{0967E13D-5AB9-48D5-BC5B-9A9E8902560C}" type="presOf" srcId="{9DE227E6-C25F-4138-9F9B-23ACA1DE432D}" destId="{C482B41F-EF2B-4201-932A-7F5738410DD0}" srcOrd="0" destOrd="0" presId="urn:microsoft.com/office/officeart/2005/8/layout/vList6"/>
    <dgm:cxn modelId="{DDAD6898-BC13-48EA-91C8-778CD6F218D9}" srcId="{E83B0BEB-5B45-4F05-8112-318F18425DD3}" destId="{BF10AC46-17C6-40C7-BD5F-470E8EEECFD3}" srcOrd="1" destOrd="0" parTransId="{33B044E3-4BEE-4EF1-8249-58AD8C995739}" sibTransId="{AD306785-A615-433A-9B25-31538EDE57AC}"/>
    <dgm:cxn modelId="{15FEE452-BC1E-4389-8494-7E58377BBC8C}" type="presOf" srcId="{3D9A28C3-B74D-4920-82E9-A685DC31F4DF}" destId="{94A80BDA-C4BD-4C57-B90C-B14E8F2BE0C0}" srcOrd="0" destOrd="0" presId="urn:microsoft.com/office/officeart/2005/8/layout/vList6"/>
    <dgm:cxn modelId="{8CA84B46-8E6A-4EB4-BE80-1CF39FD3D25A}" type="presOf" srcId="{E233A2C3-7278-4182-BB90-00611698211C}" destId="{2777D95D-F79C-4FDF-BD48-EFB12A02FB89}" srcOrd="0" destOrd="0" presId="urn:microsoft.com/office/officeart/2005/8/layout/vList6"/>
    <dgm:cxn modelId="{C5911AE4-206B-403B-9DEF-7150B61C45D5}" type="presOf" srcId="{5C778048-A386-4FA2-A53B-1643E60B59EF}" destId="{9CEE8273-B495-45C8-9176-AD6137C3B7A3}" srcOrd="0" destOrd="0" presId="urn:microsoft.com/office/officeart/2005/8/layout/vList6"/>
    <dgm:cxn modelId="{761B54F8-6CC7-4564-890C-C44576E564DD}" type="presOf" srcId="{CDFC3A73-8974-45AC-9856-40AF3619EAE7}" destId="{9CEE8273-B495-45C8-9176-AD6137C3B7A3}" srcOrd="0" destOrd="1" presId="urn:microsoft.com/office/officeart/2005/8/layout/vList6"/>
    <dgm:cxn modelId="{A6D2712C-F879-4D1E-803A-1EA1ECA333EF}" type="presOf" srcId="{E83B0BEB-5B45-4F05-8112-318F18425DD3}" destId="{AEDBA14D-2B55-4E4A-BE44-1BE1166203CF}" srcOrd="0" destOrd="0" presId="urn:microsoft.com/office/officeart/2005/8/layout/vList6"/>
    <dgm:cxn modelId="{395E455D-5853-4947-993F-7571749CA866}" srcId="{6C9E049B-4B3B-43CA-8AB7-FBECAD1326E3}" destId="{E233A2C3-7278-4182-BB90-00611698211C}" srcOrd="0" destOrd="0" parTransId="{5694523B-F08A-47D8-88F6-FA8EB04E0EB0}" sibTransId="{4DD14785-9663-46B0-8E34-66484B4B6BBE}"/>
    <dgm:cxn modelId="{6412DFDA-7A7D-495D-B323-E08894BF4519}" srcId="{6C9E049B-4B3B-43CA-8AB7-FBECAD1326E3}" destId="{E83B0BEB-5B45-4F05-8112-318F18425DD3}" srcOrd="1" destOrd="0" parTransId="{079844F3-B611-4424-9B0E-11F1F062CF19}" sibTransId="{1319A9AA-9193-4A8C-9C96-916BCA858B09}"/>
    <dgm:cxn modelId="{C32F9B56-8312-4D82-8F59-BC814F070823}" srcId="{E233A2C3-7278-4182-BB90-00611698211C}" destId="{CDFC3A73-8974-45AC-9856-40AF3619EAE7}" srcOrd="1" destOrd="0" parTransId="{33E5E4D2-CF6C-4977-88C5-CC9380631879}" sibTransId="{BAAB4055-2408-4750-A7DF-888C2BAC61CF}"/>
    <dgm:cxn modelId="{03C569DD-0AF5-4059-B571-CAE99EEEF6EA}" srcId="{E83B0BEB-5B45-4F05-8112-318F18425DD3}" destId="{E91CBC71-1B39-4B92-B684-789BCB001C44}" srcOrd="2" destOrd="0" parTransId="{D66060B1-CCB6-48C8-B21C-85DDCF3CB596}" sibTransId="{091ED0B0-8F34-4C5E-92DE-BF217899AD2F}"/>
    <dgm:cxn modelId="{BDB24885-8CE1-41F4-BDA2-F364E9E2D3B1}" type="presOf" srcId="{6C9E049B-4B3B-43CA-8AB7-FBECAD1326E3}" destId="{D1A448D6-1B54-49CA-A027-25FE32314375}" srcOrd="0" destOrd="0" presId="urn:microsoft.com/office/officeart/2005/8/layout/vList6"/>
    <dgm:cxn modelId="{161B9831-8ACB-48E6-AAB7-E0E7B05C1A5C}" type="presOf" srcId="{E91CBC71-1B39-4B92-B684-789BCB001C44}" destId="{C482B41F-EF2B-4201-932A-7F5738410DD0}" srcOrd="0" destOrd="2" presId="urn:microsoft.com/office/officeart/2005/8/layout/vList6"/>
    <dgm:cxn modelId="{E1C34A85-E6E4-4E84-A062-2FC80BCCDD14}" srcId="{3D9A28C3-B74D-4920-82E9-A685DC31F4DF}" destId="{CBF3504D-A197-4EEF-BB49-6AF754B40B2E}" srcOrd="1" destOrd="0" parTransId="{448E347A-F688-4658-9ABD-18D0A1D44E74}" sibTransId="{D22B86D6-D451-46E3-A143-7D6AB86CB7A0}"/>
    <dgm:cxn modelId="{A1031873-F088-42F3-A4FD-D4684A7EB624}" type="presOf" srcId="{BF10AC46-17C6-40C7-BD5F-470E8EEECFD3}" destId="{C482B41F-EF2B-4201-932A-7F5738410DD0}" srcOrd="0" destOrd="1" presId="urn:microsoft.com/office/officeart/2005/8/layout/vList6"/>
    <dgm:cxn modelId="{80BA6783-7B55-48CB-A74D-D6F8EE1C5A67}" type="presOf" srcId="{DA00C15F-8F1F-4F27-B0FF-19E273B15523}" destId="{35E9CBEF-A98B-455B-A4ED-954AC4E4A30E}" srcOrd="0" destOrd="0" presId="urn:microsoft.com/office/officeart/2005/8/layout/vList6"/>
    <dgm:cxn modelId="{A4312BF3-A889-4132-A7A0-131B4A37E10B}" srcId="{E83B0BEB-5B45-4F05-8112-318F18425DD3}" destId="{9DE227E6-C25F-4138-9F9B-23ACA1DE432D}" srcOrd="0" destOrd="0" parTransId="{BF970608-EFEE-4A6D-ABFE-3136FD3F25DB}" sibTransId="{4469EB61-5E8C-4083-83B3-141B0AA75243}"/>
    <dgm:cxn modelId="{7F396AE3-1724-4F7C-80C9-B3B17A8361EA}" srcId="{6C9E049B-4B3B-43CA-8AB7-FBECAD1326E3}" destId="{3D9A28C3-B74D-4920-82E9-A685DC31F4DF}" srcOrd="2" destOrd="0" parTransId="{708999C8-68A1-4043-AF79-4C5CFA38A15E}" sibTransId="{17D8436E-46AF-4998-A5BF-652DAA56B480}"/>
    <dgm:cxn modelId="{D4524AAC-D7F2-401A-9B36-D7AC52A54C67}" srcId="{E233A2C3-7278-4182-BB90-00611698211C}" destId="{5C778048-A386-4FA2-A53B-1643E60B59EF}" srcOrd="0" destOrd="0" parTransId="{F24AEB49-690C-4E24-A23C-0066CBA5EA36}" sibTransId="{AD15378B-2658-4E0C-BE84-BBC98790F969}"/>
    <dgm:cxn modelId="{56834A88-3E7B-4A3A-B3E1-A230E5BBBA41}" type="presParOf" srcId="{D1A448D6-1B54-49CA-A027-25FE32314375}" destId="{515D60F6-8F98-477A-9FD2-86F3B398F551}" srcOrd="0" destOrd="0" presId="urn:microsoft.com/office/officeart/2005/8/layout/vList6"/>
    <dgm:cxn modelId="{FCCAEF04-344A-44C1-BC45-D4EC4CC5C13A}" type="presParOf" srcId="{515D60F6-8F98-477A-9FD2-86F3B398F551}" destId="{2777D95D-F79C-4FDF-BD48-EFB12A02FB89}" srcOrd="0" destOrd="0" presId="urn:microsoft.com/office/officeart/2005/8/layout/vList6"/>
    <dgm:cxn modelId="{34712617-CE08-451F-A6B8-022FF8EBA648}" type="presParOf" srcId="{515D60F6-8F98-477A-9FD2-86F3B398F551}" destId="{9CEE8273-B495-45C8-9176-AD6137C3B7A3}" srcOrd="1" destOrd="0" presId="urn:microsoft.com/office/officeart/2005/8/layout/vList6"/>
    <dgm:cxn modelId="{4B727E14-3F50-4E0C-A4C4-D8C3CF89EB0E}" type="presParOf" srcId="{D1A448D6-1B54-49CA-A027-25FE32314375}" destId="{C4E7F82E-93AE-4F89-A90F-9C8764F59994}" srcOrd="1" destOrd="0" presId="urn:microsoft.com/office/officeart/2005/8/layout/vList6"/>
    <dgm:cxn modelId="{4E0F188F-92A3-4581-A338-1DEA0C6AE110}" type="presParOf" srcId="{D1A448D6-1B54-49CA-A027-25FE32314375}" destId="{B4BCF9BF-F46C-4309-84DA-12EF96ABD326}" srcOrd="2" destOrd="0" presId="urn:microsoft.com/office/officeart/2005/8/layout/vList6"/>
    <dgm:cxn modelId="{C7C3993E-E059-4133-A032-1191BAD73BF1}" type="presParOf" srcId="{B4BCF9BF-F46C-4309-84DA-12EF96ABD326}" destId="{AEDBA14D-2B55-4E4A-BE44-1BE1166203CF}" srcOrd="0" destOrd="0" presId="urn:microsoft.com/office/officeart/2005/8/layout/vList6"/>
    <dgm:cxn modelId="{FEAC4C74-3EB0-40B8-88B3-0E124BE121E9}" type="presParOf" srcId="{B4BCF9BF-F46C-4309-84DA-12EF96ABD326}" destId="{C482B41F-EF2B-4201-932A-7F5738410DD0}" srcOrd="1" destOrd="0" presId="urn:microsoft.com/office/officeart/2005/8/layout/vList6"/>
    <dgm:cxn modelId="{EF13F5CD-2D53-4240-ADD2-F6CE1F2B1954}" type="presParOf" srcId="{D1A448D6-1B54-49CA-A027-25FE32314375}" destId="{01AB8DEB-3291-46D8-A7F0-7AA95809FC58}" srcOrd="3" destOrd="0" presId="urn:microsoft.com/office/officeart/2005/8/layout/vList6"/>
    <dgm:cxn modelId="{8A5026C0-8B96-4FF1-96EC-A5C7AADA5C7C}" type="presParOf" srcId="{D1A448D6-1B54-49CA-A027-25FE32314375}" destId="{4C5E54F4-025B-45FC-870F-B148ECC9354F}" srcOrd="4" destOrd="0" presId="urn:microsoft.com/office/officeart/2005/8/layout/vList6"/>
    <dgm:cxn modelId="{C0B4DBDB-5719-45D3-9D14-7B62094D7D5E}" type="presParOf" srcId="{4C5E54F4-025B-45FC-870F-B148ECC9354F}" destId="{94A80BDA-C4BD-4C57-B90C-B14E8F2BE0C0}" srcOrd="0" destOrd="0" presId="urn:microsoft.com/office/officeart/2005/8/layout/vList6"/>
    <dgm:cxn modelId="{15C4E15F-FEEF-484A-8D8F-7615B65A006A}" type="presParOf" srcId="{4C5E54F4-025B-45FC-870F-B148ECC9354F}" destId="{35E9CBEF-A98B-455B-A4ED-954AC4E4A30E}"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91F5EA7E-C75B-44CA-9996-433F4D0EA30F}" type="doc">
      <dgm:prSet loTypeId="urn:microsoft.com/office/officeart/2005/8/layout/arrow1" loCatId="relationship" qsTypeId="urn:microsoft.com/office/officeart/2005/8/quickstyle/simple1" qsCatId="simple" csTypeId="urn:microsoft.com/office/officeart/2005/8/colors/colorful5" csCatId="colorful" phldr="1"/>
      <dgm:spPr/>
      <dgm:t>
        <a:bodyPr/>
        <a:lstStyle/>
        <a:p>
          <a:endParaRPr lang="en-US"/>
        </a:p>
      </dgm:t>
    </dgm:pt>
    <dgm:pt modelId="{4C566A43-86F6-4E9E-A548-D9026C8CF53C}">
      <dgm:prSet phldrT="[Text]"/>
      <dgm:spPr/>
      <dgm:t>
        <a:bodyPr/>
        <a:lstStyle/>
        <a:p>
          <a:r>
            <a:rPr lang="en-US" dirty="0"/>
            <a:t>Obsessive</a:t>
          </a:r>
          <a:endParaRPr lang="en-US" dirty="0"/>
        </a:p>
      </dgm:t>
    </dgm:pt>
    <dgm:pt modelId="{DB20D2D8-8122-4C2B-BDB2-6C4038CFA9B9}" type="parTrans" cxnId="{CE8B2D21-19FA-44EC-9CB7-1046F509BE73}">
      <dgm:prSet/>
      <dgm:spPr/>
      <dgm:t>
        <a:bodyPr/>
        <a:lstStyle/>
        <a:p>
          <a:endParaRPr lang="en-US"/>
        </a:p>
      </dgm:t>
    </dgm:pt>
    <dgm:pt modelId="{58F4D517-A4FF-44DB-97C2-BD5B8333C0D8}" type="sibTrans" cxnId="{CE8B2D21-19FA-44EC-9CB7-1046F509BE73}">
      <dgm:prSet/>
      <dgm:spPr/>
      <dgm:t>
        <a:bodyPr/>
        <a:lstStyle/>
        <a:p>
          <a:endParaRPr lang="en-US"/>
        </a:p>
      </dgm:t>
    </dgm:pt>
    <dgm:pt modelId="{A47C2088-31DE-43CE-B0A1-0F944720EE43}">
      <dgm:prSet phldrT="[Text]"/>
      <dgm:spPr/>
      <dgm:t>
        <a:bodyPr/>
        <a:lstStyle/>
        <a:p>
          <a:r>
            <a:rPr lang="en-US" dirty="0"/>
            <a:t>Dismissive</a:t>
          </a:r>
          <a:endParaRPr lang="en-US" dirty="0"/>
        </a:p>
      </dgm:t>
    </dgm:pt>
    <dgm:pt modelId="{7B180181-B70A-4BBE-983B-B0ABDEB38C7C}" type="parTrans" cxnId="{1F4EF818-B3C1-453E-9869-EF7181D1D3C4}">
      <dgm:prSet/>
      <dgm:spPr/>
      <dgm:t>
        <a:bodyPr/>
        <a:lstStyle/>
        <a:p>
          <a:endParaRPr lang="en-US"/>
        </a:p>
      </dgm:t>
    </dgm:pt>
    <dgm:pt modelId="{19903981-88E0-4FBA-90C7-CE39A4A9E39F}" type="sibTrans" cxnId="{1F4EF818-B3C1-453E-9869-EF7181D1D3C4}">
      <dgm:prSet/>
      <dgm:spPr/>
      <dgm:t>
        <a:bodyPr/>
        <a:lstStyle/>
        <a:p>
          <a:endParaRPr lang="en-US"/>
        </a:p>
      </dgm:t>
    </dgm:pt>
    <dgm:pt modelId="{38409D5F-DB7B-4FC8-9495-C8CD0C93B1B4}">
      <dgm:prSet phldrT="[Text]"/>
      <dgm:spPr/>
      <dgm:t>
        <a:bodyPr/>
        <a:lstStyle/>
        <a:p>
          <a:r>
            <a:rPr lang="en-US" dirty="0"/>
            <a:t>Left Behind</a:t>
          </a:r>
          <a:endParaRPr lang="en-US" dirty="0"/>
        </a:p>
      </dgm:t>
    </dgm:pt>
    <dgm:pt modelId="{6DB3557F-FD59-4D91-A012-4ADC9CFF1427}" type="parTrans" cxnId="{A3F8EA20-0870-40EB-B66F-ADBFC42A8AD5}">
      <dgm:prSet/>
      <dgm:spPr/>
      <dgm:t>
        <a:bodyPr/>
        <a:lstStyle/>
        <a:p>
          <a:endParaRPr lang="en-US"/>
        </a:p>
      </dgm:t>
    </dgm:pt>
    <dgm:pt modelId="{D5FCAEFB-F525-47C2-8643-558781577B09}" type="sibTrans" cxnId="{A3F8EA20-0870-40EB-B66F-ADBFC42A8AD5}">
      <dgm:prSet/>
      <dgm:spPr/>
      <dgm:t>
        <a:bodyPr/>
        <a:lstStyle/>
        <a:p>
          <a:endParaRPr lang="en-US"/>
        </a:p>
      </dgm:t>
    </dgm:pt>
    <dgm:pt modelId="{207DC32F-ADFA-4362-AFB8-FF1BB9668844}">
      <dgm:prSet phldrT="[Text]"/>
      <dgm:spPr/>
      <dgm:t>
        <a:bodyPr/>
        <a:lstStyle/>
        <a:p>
          <a:r>
            <a:rPr lang="en-US" dirty="0"/>
            <a:t>Is this the end? Is this? How bout this?</a:t>
          </a:r>
          <a:endParaRPr lang="en-US" dirty="0"/>
        </a:p>
      </dgm:t>
    </dgm:pt>
    <dgm:pt modelId="{CD4D954A-8DDE-40C7-8133-E59AE10EC553}" type="parTrans" cxnId="{CBB1DD2F-8E19-4B7F-A826-B09D7972E3B2}">
      <dgm:prSet/>
      <dgm:spPr/>
      <dgm:t>
        <a:bodyPr/>
        <a:lstStyle/>
        <a:p>
          <a:endParaRPr lang="en-US"/>
        </a:p>
      </dgm:t>
    </dgm:pt>
    <dgm:pt modelId="{9B1524B4-904B-4FF5-A08C-7C9E03A64073}" type="sibTrans" cxnId="{CBB1DD2F-8E19-4B7F-A826-B09D7972E3B2}">
      <dgm:prSet/>
      <dgm:spPr/>
      <dgm:t>
        <a:bodyPr/>
        <a:lstStyle/>
        <a:p>
          <a:endParaRPr lang="en-US"/>
        </a:p>
      </dgm:t>
    </dgm:pt>
    <dgm:pt modelId="{73EEA7EF-4529-4C07-B31F-4B32B4059D91}">
      <dgm:prSet phldrT="[Text]"/>
      <dgm:spPr/>
      <dgm:t>
        <a:bodyPr/>
        <a:lstStyle/>
        <a:p>
          <a:r>
            <a:rPr lang="en-US" dirty="0"/>
            <a:t>Ingersoll: “the </a:t>
          </a:r>
          <a:r>
            <a:rPr lang="en-US" dirty="0" err="1"/>
            <a:t>insanest</a:t>
          </a:r>
          <a:r>
            <a:rPr lang="en-US" dirty="0"/>
            <a:t> of all books.”</a:t>
          </a:r>
          <a:endParaRPr lang="en-US" dirty="0"/>
        </a:p>
      </dgm:t>
    </dgm:pt>
    <dgm:pt modelId="{763D8F86-2F77-4798-A470-A0125C4DCB50}" type="parTrans" cxnId="{7113EBE3-724C-48E2-95EC-2E643B5D23AA}">
      <dgm:prSet/>
      <dgm:spPr/>
      <dgm:t>
        <a:bodyPr/>
        <a:lstStyle/>
        <a:p>
          <a:endParaRPr lang="en-US"/>
        </a:p>
      </dgm:t>
    </dgm:pt>
    <dgm:pt modelId="{4B26AEB0-7C1A-49BB-9C11-13C07568E333}" type="sibTrans" cxnId="{7113EBE3-724C-48E2-95EC-2E643B5D23AA}">
      <dgm:prSet/>
      <dgm:spPr/>
      <dgm:t>
        <a:bodyPr/>
        <a:lstStyle/>
        <a:p>
          <a:endParaRPr lang="en-US"/>
        </a:p>
      </dgm:t>
    </dgm:pt>
    <dgm:pt modelId="{8BE3D3A9-1F3E-4591-A2DA-44E7B795FFA5}">
      <dgm:prSet phldrT="[Text]"/>
      <dgm:spPr/>
      <dgm:t>
        <a:bodyPr/>
        <a:lstStyle/>
        <a:p>
          <a:r>
            <a:rPr lang="en-US" dirty="0"/>
            <a:t>Jefferson: totally omitted “the ravings of a maniac”</a:t>
          </a:r>
          <a:endParaRPr lang="en-US" dirty="0"/>
        </a:p>
      </dgm:t>
    </dgm:pt>
    <dgm:pt modelId="{F941928C-BE18-4375-A32C-A8CCAB5FD0CF}" type="parTrans" cxnId="{3252F3CB-E87E-453D-B4F1-BD8A2263DB9D}">
      <dgm:prSet/>
      <dgm:spPr/>
      <dgm:t>
        <a:bodyPr/>
        <a:lstStyle/>
        <a:p>
          <a:endParaRPr lang="en-US"/>
        </a:p>
      </dgm:t>
    </dgm:pt>
    <dgm:pt modelId="{F3DCEF6E-18BC-4E2F-868D-94EE92B0B1F8}" type="sibTrans" cxnId="{3252F3CB-E87E-453D-B4F1-BD8A2263DB9D}">
      <dgm:prSet/>
      <dgm:spPr/>
      <dgm:t>
        <a:bodyPr/>
        <a:lstStyle/>
        <a:p>
          <a:endParaRPr lang="en-US"/>
        </a:p>
      </dgm:t>
    </dgm:pt>
    <dgm:pt modelId="{7C68C71E-6FD0-4740-AC7C-8DE98DD7B498}">
      <dgm:prSet phldrT="[Text]"/>
      <dgm:spPr/>
      <dgm:t>
        <a:bodyPr/>
        <a:lstStyle/>
        <a:p>
          <a:r>
            <a:rPr lang="en-US" dirty="0"/>
            <a:t>Luther: “an offensive piece of work”</a:t>
          </a:r>
          <a:endParaRPr lang="en-US" dirty="0"/>
        </a:p>
      </dgm:t>
    </dgm:pt>
    <dgm:pt modelId="{B829829A-7B82-4909-8979-4438FCC00DCB}" type="parTrans" cxnId="{882AD98B-7CF4-4BBA-89EA-55134F937624}">
      <dgm:prSet/>
      <dgm:spPr/>
      <dgm:t>
        <a:bodyPr/>
        <a:lstStyle/>
        <a:p>
          <a:endParaRPr lang="en-US"/>
        </a:p>
      </dgm:t>
    </dgm:pt>
    <dgm:pt modelId="{76F50EE4-C94F-4F61-BA50-719E7488C060}" type="sibTrans" cxnId="{882AD98B-7CF4-4BBA-89EA-55134F937624}">
      <dgm:prSet/>
      <dgm:spPr/>
      <dgm:t>
        <a:bodyPr/>
        <a:lstStyle/>
        <a:p>
          <a:endParaRPr lang="en-US"/>
        </a:p>
      </dgm:t>
    </dgm:pt>
    <dgm:pt modelId="{97FA48B7-2528-417B-AF6A-73D0CDAF75B1}">
      <dgm:prSet phldrT="[Text]"/>
      <dgm:spPr/>
      <dgm:t>
        <a:bodyPr/>
        <a:lstStyle/>
        <a:p>
          <a:r>
            <a:rPr lang="en-US" dirty="0"/>
            <a:t>Calvin: grave doubts about value</a:t>
          </a:r>
          <a:endParaRPr lang="en-US" dirty="0"/>
        </a:p>
      </dgm:t>
    </dgm:pt>
    <dgm:pt modelId="{65A35358-8260-448C-B91C-76D880111220}" type="parTrans" cxnId="{835F3F2C-5BBF-44E0-905F-87D315386697}">
      <dgm:prSet/>
      <dgm:spPr/>
      <dgm:t>
        <a:bodyPr/>
        <a:lstStyle/>
        <a:p>
          <a:endParaRPr lang="en-US"/>
        </a:p>
      </dgm:t>
    </dgm:pt>
    <dgm:pt modelId="{1A6BE2B7-6F62-4E5F-9878-356E10380160}" type="sibTrans" cxnId="{835F3F2C-5BBF-44E0-905F-87D315386697}">
      <dgm:prSet/>
      <dgm:spPr/>
      <dgm:t>
        <a:bodyPr/>
        <a:lstStyle/>
        <a:p>
          <a:endParaRPr lang="en-US"/>
        </a:p>
      </dgm:t>
    </dgm:pt>
    <dgm:pt modelId="{2C0D2DCB-B18C-4AF6-AA08-95BCD41ED845}" type="pres">
      <dgm:prSet presAssocID="{91F5EA7E-C75B-44CA-9996-433F4D0EA30F}" presName="cycle" presStyleCnt="0">
        <dgm:presLayoutVars>
          <dgm:dir/>
          <dgm:resizeHandles val="exact"/>
        </dgm:presLayoutVars>
      </dgm:prSet>
      <dgm:spPr/>
    </dgm:pt>
    <dgm:pt modelId="{B85E87FC-1A70-4477-B2D5-6FC861DFEEB2}" type="pres">
      <dgm:prSet presAssocID="{4C566A43-86F6-4E9E-A548-D9026C8CF53C}" presName="arrow" presStyleLbl="node1" presStyleIdx="0" presStyleCnt="2">
        <dgm:presLayoutVars>
          <dgm:bulletEnabled val="1"/>
        </dgm:presLayoutVars>
      </dgm:prSet>
      <dgm:spPr/>
      <dgm:t>
        <a:bodyPr/>
        <a:lstStyle/>
        <a:p>
          <a:endParaRPr lang="en-US"/>
        </a:p>
      </dgm:t>
    </dgm:pt>
    <dgm:pt modelId="{56052E26-0BB1-4C6F-9EA7-8D60DD84D5A5}" type="pres">
      <dgm:prSet presAssocID="{A47C2088-31DE-43CE-B0A1-0F944720EE43}" presName="arrow" presStyleLbl="node1" presStyleIdx="1" presStyleCnt="2">
        <dgm:presLayoutVars>
          <dgm:bulletEnabled val="1"/>
        </dgm:presLayoutVars>
      </dgm:prSet>
      <dgm:spPr/>
      <dgm:t>
        <a:bodyPr/>
        <a:lstStyle/>
        <a:p>
          <a:endParaRPr lang="en-US"/>
        </a:p>
      </dgm:t>
    </dgm:pt>
  </dgm:ptLst>
  <dgm:cxnLst>
    <dgm:cxn modelId="{835F3F2C-5BBF-44E0-905F-87D315386697}" srcId="{A47C2088-31DE-43CE-B0A1-0F944720EE43}" destId="{97FA48B7-2528-417B-AF6A-73D0CDAF75B1}" srcOrd="3" destOrd="0" parTransId="{65A35358-8260-448C-B91C-76D880111220}" sibTransId="{1A6BE2B7-6F62-4E5F-9878-356E10380160}"/>
    <dgm:cxn modelId="{1634BF5C-5846-40AF-9289-01CC36C1D25B}" type="presOf" srcId="{8BE3D3A9-1F3E-4591-A2DA-44E7B795FFA5}" destId="{56052E26-0BB1-4C6F-9EA7-8D60DD84D5A5}" srcOrd="0" destOrd="2" presId="urn:microsoft.com/office/officeart/2005/8/layout/arrow1"/>
    <dgm:cxn modelId="{1F4EF818-B3C1-453E-9869-EF7181D1D3C4}" srcId="{91F5EA7E-C75B-44CA-9996-433F4D0EA30F}" destId="{A47C2088-31DE-43CE-B0A1-0F944720EE43}" srcOrd="1" destOrd="0" parTransId="{7B180181-B70A-4BBE-983B-B0ABDEB38C7C}" sibTransId="{19903981-88E0-4FBA-90C7-CE39A4A9E39F}"/>
    <dgm:cxn modelId="{3252F3CB-E87E-453D-B4F1-BD8A2263DB9D}" srcId="{A47C2088-31DE-43CE-B0A1-0F944720EE43}" destId="{8BE3D3A9-1F3E-4591-A2DA-44E7B795FFA5}" srcOrd="1" destOrd="0" parTransId="{F941928C-BE18-4375-A32C-A8CCAB5FD0CF}" sibTransId="{F3DCEF6E-18BC-4E2F-868D-94EE92B0B1F8}"/>
    <dgm:cxn modelId="{A3F8EA20-0870-40EB-B66F-ADBFC42A8AD5}" srcId="{4C566A43-86F6-4E9E-A548-D9026C8CF53C}" destId="{38409D5F-DB7B-4FC8-9495-C8CD0C93B1B4}" srcOrd="0" destOrd="0" parTransId="{6DB3557F-FD59-4D91-A012-4ADC9CFF1427}" sibTransId="{D5FCAEFB-F525-47C2-8643-558781577B09}"/>
    <dgm:cxn modelId="{CBB1DD2F-8E19-4B7F-A826-B09D7972E3B2}" srcId="{4C566A43-86F6-4E9E-A548-D9026C8CF53C}" destId="{207DC32F-ADFA-4362-AFB8-FF1BB9668844}" srcOrd="1" destOrd="0" parTransId="{CD4D954A-8DDE-40C7-8133-E59AE10EC553}" sibTransId="{9B1524B4-904B-4FF5-A08C-7C9E03A64073}"/>
    <dgm:cxn modelId="{25B196A5-77E6-4FB7-AEED-774541415BF2}" type="presOf" srcId="{97FA48B7-2528-417B-AF6A-73D0CDAF75B1}" destId="{56052E26-0BB1-4C6F-9EA7-8D60DD84D5A5}" srcOrd="0" destOrd="4" presId="urn:microsoft.com/office/officeart/2005/8/layout/arrow1"/>
    <dgm:cxn modelId="{882AD98B-7CF4-4BBA-89EA-55134F937624}" srcId="{A47C2088-31DE-43CE-B0A1-0F944720EE43}" destId="{7C68C71E-6FD0-4740-AC7C-8DE98DD7B498}" srcOrd="2" destOrd="0" parTransId="{B829829A-7B82-4909-8979-4438FCC00DCB}" sibTransId="{76F50EE4-C94F-4F61-BA50-719E7488C060}"/>
    <dgm:cxn modelId="{DE313CE3-611A-4C56-B48D-5EEDB897331F}" type="presOf" srcId="{91F5EA7E-C75B-44CA-9996-433F4D0EA30F}" destId="{2C0D2DCB-B18C-4AF6-AA08-95BCD41ED845}" srcOrd="0" destOrd="0" presId="urn:microsoft.com/office/officeart/2005/8/layout/arrow1"/>
    <dgm:cxn modelId="{CE8B2D21-19FA-44EC-9CB7-1046F509BE73}" srcId="{91F5EA7E-C75B-44CA-9996-433F4D0EA30F}" destId="{4C566A43-86F6-4E9E-A548-D9026C8CF53C}" srcOrd="0" destOrd="0" parTransId="{DB20D2D8-8122-4C2B-BDB2-6C4038CFA9B9}" sibTransId="{58F4D517-A4FF-44DB-97C2-BD5B8333C0D8}"/>
    <dgm:cxn modelId="{C9146B9C-8246-4595-B4C7-81C7F8E8C932}" type="presOf" srcId="{207DC32F-ADFA-4362-AFB8-FF1BB9668844}" destId="{B85E87FC-1A70-4477-B2D5-6FC861DFEEB2}" srcOrd="0" destOrd="2" presId="urn:microsoft.com/office/officeart/2005/8/layout/arrow1"/>
    <dgm:cxn modelId="{B64C0DDB-2623-4730-8FFA-53F31131BF81}" type="presOf" srcId="{4C566A43-86F6-4E9E-A548-D9026C8CF53C}" destId="{B85E87FC-1A70-4477-B2D5-6FC861DFEEB2}" srcOrd="0" destOrd="0" presId="urn:microsoft.com/office/officeart/2005/8/layout/arrow1"/>
    <dgm:cxn modelId="{7113EBE3-724C-48E2-95EC-2E643B5D23AA}" srcId="{A47C2088-31DE-43CE-B0A1-0F944720EE43}" destId="{73EEA7EF-4529-4C07-B31F-4B32B4059D91}" srcOrd="0" destOrd="0" parTransId="{763D8F86-2F77-4798-A470-A0125C4DCB50}" sibTransId="{4B26AEB0-7C1A-49BB-9C11-13C07568E333}"/>
    <dgm:cxn modelId="{7D88E626-C572-41BA-8819-04386FB239EE}" type="presOf" srcId="{38409D5F-DB7B-4FC8-9495-C8CD0C93B1B4}" destId="{B85E87FC-1A70-4477-B2D5-6FC861DFEEB2}" srcOrd="0" destOrd="1" presId="urn:microsoft.com/office/officeart/2005/8/layout/arrow1"/>
    <dgm:cxn modelId="{F676BDCF-060B-4371-86F9-E299E284C518}" type="presOf" srcId="{A47C2088-31DE-43CE-B0A1-0F944720EE43}" destId="{56052E26-0BB1-4C6F-9EA7-8D60DD84D5A5}" srcOrd="0" destOrd="0" presId="urn:microsoft.com/office/officeart/2005/8/layout/arrow1"/>
    <dgm:cxn modelId="{C7C1AE2A-E061-40E1-A6C1-2887D3B7881E}" type="presOf" srcId="{7C68C71E-6FD0-4740-AC7C-8DE98DD7B498}" destId="{56052E26-0BB1-4C6F-9EA7-8D60DD84D5A5}" srcOrd="0" destOrd="3" presId="urn:microsoft.com/office/officeart/2005/8/layout/arrow1"/>
    <dgm:cxn modelId="{2B7E621B-BE39-4C24-B366-A70146FC9726}" type="presOf" srcId="{73EEA7EF-4529-4C07-B31F-4B32B4059D91}" destId="{56052E26-0BB1-4C6F-9EA7-8D60DD84D5A5}" srcOrd="0" destOrd="1" presId="urn:microsoft.com/office/officeart/2005/8/layout/arrow1"/>
    <dgm:cxn modelId="{8FBB1B41-E752-46D6-862E-D8FA9027C6C3}" type="presParOf" srcId="{2C0D2DCB-B18C-4AF6-AA08-95BCD41ED845}" destId="{B85E87FC-1A70-4477-B2D5-6FC861DFEEB2}" srcOrd="0" destOrd="0" presId="urn:microsoft.com/office/officeart/2005/8/layout/arrow1"/>
    <dgm:cxn modelId="{C2C2F145-8F23-452D-B912-99C278B54F43}" type="presParOf" srcId="{2C0D2DCB-B18C-4AF6-AA08-95BCD41ED845}" destId="{56052E26-0BB1-4C6F-9EA7-8D60DD84D5A5}" srcOrd="1" destOrd="0" presId="urn:microsoft.com/office/officeart/2005/8/layout/arrow1"/>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0E1CD1-C08F-4FB6-9EC9-9C48407AC1EC}" type="datetimeFigureOut">
              <a:rPr lang="en-US" smtClean="0"/>
              <a:t>12/26/2008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E1CD1-C08F-4FB6-9EC9-9C48407AC1EC}" type="datetimeFigureOut">
              <a:rPr lang="en-US" smtClean="0"/>
              <a:t>12/26/2008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E1CD1-C08F-4FB6-9EC9-9C48407AC1EC}" type="datetimeFigureOut">
              <a:rPr lang="en-US" smtClean="0"/>
              <a:t>12/26/2008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E1CD1-C08F-4FB6-9EC9-9C48407AC1EC}" type="datetimeFigureOut">
              <a:rPr lang="en-US" smtClean="0"/>
              <a:t>12/26/2008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E1CD1-C08F-4FB6-9EC9-9C48407AC1EC}" type="datetimeFigureOut">
              <a:rPr lang="en-US" smtClean="0"/>
              <a:t>12/26/2008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0E1CD1-C08F-4FB6-9EC9-9C48407AC1EC}" type="datetimeFigureOut">
              <a:rPr lang="en-US" smtClean="0"/>
              <a:t>12/26/2008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0E1CD1-C08F-4FB6-9EC9-9C48407AC1EC}" type="datetimeFigureOut">
              <a:rPr lang="en-US" smtClean="0"/>
              <a:t>12/26/2008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E1CD1-C08F-4FB6-9EC9-9C48407AC1EC}" type="datetimeFigureOut">
              <a:rPr lang="en-US" smtClean="0"/>
              <a:t>12/26/2008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E1CD1-C08F-4FB6-9EC9-9C48407AC1EC}" type="datetimeFigureOut">
              <a:rPr lang="en-US" smtClean="0"/>
              <a:t>12/26/2008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E1CD1-C08F-4FB6-9EC9-9C48407AC1EC}" type="datetimeFigureOut">
              <a:rPr lang="en-US" smtClean="0"/>
              <a:t>12/26/2008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E1CD1-C08F-4FB6-9EC9-9C48407AC1EC}" type="datetimeFigureOut">
              <a:rPr lang="en-US" smtClean="0"/>
              <a:t>12/26/2008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BA1CC-C1E2-42E1-8E3A-55A29B41D5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E1CD1-C08F-4FB6-9EC9-9C48407AC1EC}" type="datetimeFigureOut">
              <a:rPr lang="en-US" smtClean="0"/>
              <a:t>12/26/2008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BA1CC-C1E2-42E1-8E3A-55A29B41D5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1200" y="685800"/>
            <a:ext cx="3048000" cy="1470025"/>
          </a:xfrm>
        </p:spPr>
        <p:txBody>
          <a:bodyPr/>
          <a:lstStyle/>
          <a:p>
            <a:r>
              <a:rPr lang="en-US" dirty="0"/>
              <a:t>Week 53</a:t>
            </a:r>
            <a:endParaRPr lang="en-US" dirty="0"/>
          </a:p>
        </p:txBody>
      </p:sp>
      <p:sp>
        <p:nvSpPr>
          <p:cNvPr id="3" name="Subtitle 2"/>
          <p:cNvSpPr>
            <a:spLocks noGrp="1"/>
          </p:cNvSpPr>
          <p:nvPr>
            <p:ph type="subTitle" idx="1"/>
          </p:nvPr>
        </p:nvSpPr>
        <p:spPr>
          <a:xfrm>
            <a:off x="5638800" y="1905000"/>
            <a:ext cx="3505200" cy="3048000"/>
          </a:xfrm>
        </p:spPr>
        <p:txBody>
          <a:bodyPr>
            <a:normAutofit fontScale="85000" lnSpcReduction="20000"/>
          </a:bodyPr>
          <a:lstStyle/>
          <a:p>
            <a:r>
              <a:rPr lang="en-US" dirty="0"/>
              <a:t>It’s the end of the world as we know it…</a:t>
            </a:r>
          </a:p>
          <a:p>
            <a:endParaRPr lang="en-US" dirty="0"/>
          </a:p>
          <a:p>
            <a:endParaRPr lang="en-US" dirty="0"/>
          </a:p>
          <a:p>
            <a:endParaRPr lang="en-US" dirty="0"/>
          </a:p>
          <a:p>
            <a:endParaRPr lang="en-US" dirty="0"/>
          </a:p>
          <a:p>
            <a:r>
              <a:rPr lang="en-US" dirty="0"/>
              <a:t>…and I feel fine.</a:t>
            </a:r>
            <a:endParaRPr lang="en-US" dirty="0"/>
          </a:p>
        </p:txBody>
      </p:sp>
      <p:pic>
        <p:nvPicPr>
          <p:cNvPr id="11266" name="Picture 2" descr="http://www.creators.com/comics/2/15202_image.gif"/>
          <p:cNvPicPr>
            <a:picLocks noChangeAspect="1" noChangeArrowheads="1"/>
          </p:cNvPicPr>
          <p:nvPr/>
        </p:nvPicPr>
        <p:blipFill>
          <a:blip r:embed="rId2"/>
          <a:srcRect/>
          <a:stretch>
            <a:fillRect/>
          </a:stretch>
        </p:blipFill>
        <p:spPr bwMode="auto">
          <a:xfrm>
            <a:off x="304800" y="533400"/>
            <a:ext cx="5286375" cy="59055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Extremes</a:t>
            </a:r>
            <a:endParaRPr lang="en-US" dirty="0"/>
          </a:p>
        </p:txBody>
      </p:sp>
      <p:graphicFrame>
        <p:nvGraphicFramePr>
          <p:cNvPr id="4" name="Content Placeholder 3"/>
          <p:cNvGraphicFramePr>
            <a:graphicFrameLocks noGrp="1"/>
          </p:cNvGraphicFramePr>
          <p:nvPr>
            <p:ph idx="1"/>
          </p:nvPr>
        </p:nvGraphicFramePr>
        <p:xfrm>
          <a:off x="457200" y="381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5800" y="5334000"/>
            <a:ext cx="7915052" cy="769441"/>
          </a:xfrm>
          <a:prstGeom prst="rect">
            <a:avLst/>
          </a:prstGeom>
          <a:noFill/>
        </p:spPr>
        <p:txBody>
          <a:bodyPr wrap="none" rtlCol="0">
            <a:spAutoFit/>
          </a:bodyPr>
          <a:lstStyle/>
          <a:p>
            <a:r>
              <a:rPr lang="en-US" sz="4400" b="1" dirty="0">
                <a:solidFill>
                  <a:srgbClr val="FF0000"/>
                </a:solidFill>
              </a:rPr>
              <a:t>God’s patience is for man’s good!</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a:t>
            </a:r>
            <a:endParaRPr lang="en-US" dirty="0"/>
          </a:p>
        </p:txBody>
      </p:sp>
      <p:sp>
        <p:nvSpPr>
          <p:cNvPr id="3" name="Content Placeholder 2"/>
          <p:cNvSpPr>
            <a:spLocks noGrp="1"/>
          </p:cNvSpPr>
          <p:nvPr>
            <p:ph idx="1"/>
          </p:nvPr>
        </p:nvSpPr>
        <p:spPr/>
        <p:txBody>
          <a:bodyPr/>
          <a:lstStyle/>
          <a:p>
            <a:r>
              <a:rPr lang="en-US" dirty="0"/>
              <a:t>Author: Paul, (Luke Translated</a:t>
            </a:r>
            <a:r>
              <a:rPr lang="en-US" dirty="0"/>
              <a:t> </a:t>
            </a:r>
            <a:r>
              <a:rPr lang="en-US" dirty="0"/>
              <a:t>or Barnabas wrote), </a:t>
            </a:r>
            <a:r>
              <a:rPr lang="en-US" dirty="0" err="1"/>
              <a:t>Apollos</a:t>
            </a:r>
            <a:r>
              <a:rPr lang="en-US" dirty="0"/>
              <a:t>, Philip, Priscilla and Aquila, James Hinkle…?</a:t>
            </a:r>
          </a:p>
          <a:p>
            <a:r>
              <a:rPr lang="en-US" dirty="0"/>
              <a:t>There’s something better (more, greater = 25x)</a:t>
            </a:r>
          </a:p>
          <a:p>
            <a:r>
              <a:rPr lang="en-US" dirty="0"/>
              <a:t>Encouragement: there’s something that is really worth hanging on to! Don’t quit!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John: Love and Light and Life</a:t>
            </a:r>
            <a:endParaRPr lang="en-US" dirty="0"/>
          </a:p>
        </p:txBody>
      </p:sp>
      <p:sp>
        <p:nvSpPr>
          <p:cNvPr id="3" name="Content Placeholder 2"/>
          <p:cNvSpPr>
            <a:spLocks noGrp="1"/>
          </p:cNvSpPr>
          <p:nvPr>
            <p:ph idx="1"/>
          </p:nvPr>
        </p:nvSpPr>
        <p:spPr/>
        <p:txBody>
          <a:bodyPr/>
          <a:lstStyle/>
          <a:p>
            <a:r>
              <a:rPr lang="en-US" dirty="0"/>
              <a:t>Love God.</a:t>
            </a:r>
          </a:p>
          <a:p>
            <a:r>
              <a:rPr lang="en-US" dirty="0"/>
              <a:t>Love your brother, or you don’t love God.</a:t>
            </a:r>
          </a:p>
          <a:p>
            <a:r>
              <a:rPr lang="en-US" dirty="0"/>
              <a:t>If you love the world, you don’t love God.</a:t>
            </a:r>
          </a:p>
          <a:p>
            <a:r>
              <a:rPr lang="en-US" dirty="0"/>
              <a:t>If you love God, you don’t love sin.</a:t>
            </a:r>
          </a:p>
          <a:p>
            <a:r>
              <a:rPr lang="en-US" dirty="0"/>
              <a:t>If you love sin, you don’t love God.</a:t>
            </a:r>
          </a:p>
          <a:p>
            <a:pPr>
              <a:buNone/>
            </a:pPr>
            <a:endParaRPr lang="en-US" dirty="0"/>
          </a:p>
          <a:p>
            <a:pPr>
              <a:buNone/>
            </a:pPr>
            <a:r>
              <a:rPr lang="en-US" dirty="0"/>
              <a:t>Any questions?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Revelation</a:t>
            </a:r>
            <a:endParaRPr lang="en-US" sz="8000" dirty="0"/>
          </a:p>
        </p:txBody>
      </p:sp>
      <p:sp>
        <p:nvSpPr>
          <p:cNvPr id="3" name="Content Placeholder 2"/>
          <p:cNvSpPr>
            <a:spLocks noGrp="1"/>
          </p:cNvSpPr>
          <p:nvPr>
            <p:ph idx="1"/>
          </p:nvPr>
        </p:nvSpPr>
        <p:spPr/>
        <p:txBody>
          <a:bodyPr>
            <a:normAutofit/>
          </a:bodyPr>
          <a:lstStyle/>
          <a:p>
            <a:pPr>
              <a:buNone/>
            </a:pPr>
            <a:r>
              <a:rPr lang="en-US" sz="4800" dirty="0"/>
              <a:t>“Blessed is the one who reads aloud the words of this prophecy, and blessed are those who hear, and who keep what is written in it, for the time is near.” (</a:t>
            </a:r>
            <a:r>
              <a:rPr lang="en-US" sz="4800" dirty="0"/>
              <a:t>Rev. </a:t>
            </a:r>
            <a:r>
              <a:rPr lang="en-US" sz="4800" dirty="0"/>
              <a:t>1:3</a:t>
            </a:r>
            <a:r>
              <a:rPr lang="en-US" sz="4800" dirty="0"/>
              <a:t> ESV)</a:t>
            </a:r>
            <a:endParaRPr lang="en-US"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Benedictions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Blessed</a:t>
            </a:r>
            <a:r>
              <a:rPr lang="en-US" dirty="0"/>
              <a:t> is the one who reads aloud, hears, and keeps (1:3)</a:t>
            </a:r>
          </a:p>
          <a:p>
            <a:r>
              <a:rPr lang="en-US" dirty="0">
                <a:solidFill>
                  <a:srgbClr val="FF0000"/>
                </a:solidFill>
              </a:rPr>
              <a:t>Blessed</a:t>
            </a:r>
            <a:r>
              <a:rPr lang="en-US" dirty="0"/>
              <a:t> are the dead who die in the Lord (14:13)</a:t>
            </a:r>
          </a:p>
          <a:p>
            <a:r>
              <a:rPr lang="en-US" dirty="0">
                <a:solidFill>
                  <a:srgbClr val="FF0000"/>
                </a:solidFill>
              </a:rPr>
              <a:t>Blessed</a:t>
            </a:r>
            <a:r>
              <a:rPr lang="en-US" dirty="0"/>
              <a:t> is the one who stays awake, ready (16:15)</a:t>
            </a:r>
          </a:p>
          <a:p>
            <a:r>
              <a:rPr lang="en-US" dirty="0">
                <a:solidFill>
                  <a:srgbClr val="FF0000"/>
                </a:solidFill>
              </a:rPr>
              <a:t>Blessed</a:t>
            </a:r>
            <a:r>
              <a:rPr lang="en-US" dirty="0"/>
              <a:t> are those invited to the Lamb’s marriage supper (19:9)</a:t>
            </a:r>
          </a:p>
          <a:p>
            <a:r>
              <a:rPr lang="en-US" dirty="0">
                <a:solidFill>
                  <a:srgbClr val="FF0000"/>
                </a:solidFill>
              </a:rPr>
              <a:t>Blessed</a:t>
            </a:r>
            <a:r>
              <a:rPr lang="en-US" dirty="0"/>
              <a:t> and holy is the one who shares in the 1</a:t>
            </a:r>
            <a:r>
              <a:rPr lang="en-US" baseline="30000" dirty="0"/>
              <a:t>st</a:t>
            </a:r>
            <a:r>
              <a:rPr lang="en-US" dirty="0"/>
              <a:t> resurrection (20:6)</a:t>
            </a:r>
          </a:p>
          <a:p>
            <a:r>
              <a:rPr lang="en-US" dirty="0">
                <a:solidFill>
                  <a:srgbClr val="FF0000"/>
                </a:solidFill>
              </a:rPr>
              <a:t>Blessed</a:t>
            </a:r>
            <a:r>
              <a:rPr lang="en-US" dirty="0"/>
              <a:t> is the one who keeps the words of this prophecy (22:7)</a:t>
            </a:r>
          </a:p>
          <a:p>
            <a:r>
              <a:rPr lang="en-US" dirty="0">
                <a:solidFill>
                  <a:srgbClr val="FF0000"/>
                </a:solidFill>
              </a:rPr>
              <a:t>Blessed</a:t>
            </a:r>
            <a:r>
              <a:rPr lang="en-US" dirty="0"/>
              <a:t> are those who was their robes (22:14)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5362" name="Picture 2" descr="C:\Users\Hiatts\Documents\Downloads\7 Churches of Asia (Revelation) 102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9698" name="Picture 2"/>
          <p:cNvPicPr>
            <a:picLocks noChangeAspect="1" noChangeArrowheads="1"/>
          </p:cNvPicPr>
          <p:nvPr/>
        </p:nvPicPr>
        <p:blipFill>
          <a:blip r:embed="rId2"/>
          <a:srcRect/>
          <a:stretch>
            <a:fillRect/>
          </a:stretch>
        </p:blipFill>
        <p:spPr bwMode="auto">
          <a:xfrm>
            <a:off x="1752600" y="0"/>
            <a:ext cx="5971983"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i="1" dirty="0">
                <a:solidFill>
                  <a:srgbClr val="FF0000"/>
                </a:solidFill>
              </a:rPr>
              <a:t>Matthew disagrees with this slide!</a:t>
            </a:r>
            <a:endParaRPr lang="en-US" sz="3200" i="1" dirty="0">
              <a:solidFill>
                <a:srgbClr val="FF0000"/>
              </a:solidFill>
            </a:endParaRPr>
          </a:p>
        </p:txBody>
      </p:sp>
      <p:pic>
        <p:nvPicPr>
          <p:cNvPr id="16386" name="Picture 2" descr="http://home.att.net/~jrd/Seven_Church_Ages.gif"/>
          <p:cNvPicPr>
            <a:picLocks noChangeAspect="1" noChangeArrowheads="1"/>
          </p:cNvPicPr>
          <p:nvPr/>
        </p:nvPicPr>
        <p:blipFill>
          <a:blip r:embed="rId2"/>
          <a:srcRect/>
          <a:stretch>
            <a:fillRect/>
          </a:stretch>
        </p:blipFill>
        <p:spPr bwMode="auto">
          <a:xfrm>
            <a:off x="307975" y="703385"/>
            <a:ext cx="8226425" cy="607841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Approaches to Revelation</a:t>
            </a:r>
            <a:endParaRPr lang="en-US" dirty="0"/>
          </a:p>
        </p:txBody>
      </p:sp>
      <p:graphicFrame>
        <p:nvGraphicFramePr>
          <p:cNvPr id="5" name="Table 4"/>
          <p:cNvGraphicFramePr>
            <a:graphicFrameLocks noGrp="1"/>
          </p:cNvGraphicFramePr>
          <p:nvPr/>
        </p:nvGraphicFramePr>
        <p:xfrm>
          <a:off x="152400" y="1447799"/>
          <a:ext cx="8763000" cy="4776441"/>
        </p:xfrm>
        <a:graphic>
          <a:graphicData uri="http://schemas.openxmlformats.org/drawingml/2006/table">
            <a:tbl>
              <a:tblPr firstRow="1" firstCol="1">
                <a:tableStyleId>{35758FB7-9AC5-4552-8A53-C91805E547FA}</a:tableStyleId>
              </a:tblPr>
              <a:tblGrid>
                <a:gridCol w="1504758"/>
                <a:gridCol w="7258242"/>
              </a:tblGrid>
              <a:tr h="685801">
                <a:tc>
                  <a:txBody>
                    <a:bodyPr/>
                    <a:lstStyle/>
                    <a:p>
                      <a:pPr algn="l" fontAlgn="t"/>
                      <a:r>
                        <a:rPr lang="en-US" dirty="0"/>
                        <a:t>Interpretive Approach</a:t>
                      </a:r>
                      <a:endParaRPr lang="en-US" i="1" dirty="0"/>
                    </a:p>
                  </a:txBody>
                  <a:tcPr marL="63500" marR="63500"/>
                </a:tc>
                <a:tc>
                  <a:txBody>
                    <a:bodyPr/>
                    <a:lstStyle/>
                    <a:p>
                      <a:pPr algn="l" fontAlgn="t"/>
                      <a:r>
                        <a:rPr lang="en-US" dirty="0"/>
                        <a:t>Basic Thesis</a:t>
                      </a:r>
                      <a:endParaRPr lang="en-US" i="1" dirty="0"/>
                    </a:p>
                  </a:txBody>
                  <a:tcPr marL="63500" marR="63500"/>
                </a:tc>
              </a:tr>
              <a:tr h="923693">
                <a:tc>
                  <a:txBody>
                    <a:bodyPr/>
                    <a:lstStyle/>
                    <a:p>
                      <a:pPr algn="l" fontAlgn="t"/>
                      <a:r>
                        <a:rPr lang="en-US"/>
                        <a:t>Preterist</a:t>
                      </a:r>
                    </a:p>
                  </a:txBody>
                  <a:tcPr marL="63500" marR="63500"/>
                </a:tc>
                <a:tc>
                  <a:txBody>
                    <a:bodyPr/>
                    <a:lstStyle/>
                    <a:p>
                      <a:pPr algn="l" fontAlgn="t"/>
                      <a:r>
                        <a:rPr lang="en-US" dirty="0"/>
                        <a:t>All the events of Revelation were fulfilled during the period of the Roman Empire.</a:t>
                      </a:r>
                    </a:p>
                  </a:txBody>
                  <a:tcPr marL="63500" marR="63500"/>
                </a:tc>
              </a:tr>
              <a:tr h="923693">
                <a:tc>
                  <a:txBody>
                    <a:bodyPr/>
                    <a:lstStyle/>
                    <a:p>
                      <a:pPr algn="l" fontAlgn="t"/>
                      <a:r>
                        <a:rPr lang="en-US"/>
                        <a:t>Historical</a:t>
                      </a:r>
                    </a:p>
                  </a:txBody>
                  <a:tcPr marL="63500" marR="63500"/>
                </a:tc>
                <a:tc>
                  <a:txBody>
                    <a:bodyPr/>
                    <a:lstStyle/>
                    <a:p>
                      <a:pPr algn="l" fontAlgn="t"/>
                      <a:r>
                        <a:rPr lang="en-US"/>
                        <a:t>Revelation is a panorama of church history from the apostolic era until the consummation</a:t>
                      </a:r>
                    </a:p>
                  </a:txBody>
                  <a:tcPr marL="63500" marR="63500"/>
                </a:tc>
              </a:tr>
              <a:tr h="1319561">
                <a:tc>
                  <a:txBody>
                    <a:bodyPr/>
                    <a:lstStyle/>
                    <a:p>
                      <a:pPr algn="l" fontAlgn="t"/>
                      <a:r>
                        <a:rPr lang="en-US"/>
                        <a:t>Idealist</a:t>
                      </a:r>
                    </a:p>
                  </a:txBody>
                  <a:tcPr marL="63500" marR="63500"/>
                </a:tc>
                <a:tc>
                  <a:txBody>
                    <a:bodyPr/>
                    <a:lstStyle/>
                    <a:p>
                      <a:pPr algn="l" fontAlgn="t"/>
                      <a:r>
                        <a:rPr lang="en-US"/>
                        <a:t>Revelation is not a representation of actual events, but is rather a symbolic depiction of the spiritual warfare between good and evil.</a:t>
                      </a:r>
                    </a:p>
                  </a:txBody>
                  <a:tcPr marL="63500" marR="63500"/>
                </a:tc>
              </a:tr>
              <a:tr h="923693">
                <a:tc>
                  <a:txBody>
                    <a:bodyPr/>
                    <a:lstStyle/>
                    <a:p>
                      <a:pPr algn="l" fontAlgn="t"/>
                      <a:r>
                        <a:rPr lang="en-US"/>
                        <a:t>Futurist</a:t>
                      </a:r>
                    </a:p>
                  </a:txBody>
                  <a:tcPr marL="63500" marR="63500"/>
                </a:tc>
                <a:tc>
                  <a:txBody>
                    <a:bodyPr/>
                    <a:lstStyle/>
                    <a:p>
                      <a:pPr algn="l" fontAlgn="t"/>
                      <a:r>
                        <a:rPr lang="en-US" dirty="0"/>
                        <a:t>Beginning with </a:t>
                      </a:r>
                      <a:r>
                        <a:rPr lang="en-US" dirty="0" err="1"/>
                        <a:t>ch</a:t>
                      </a:r>
                      <a:r>
                        <a:rPr lang="en-US" dirty="0"/>
                        <a:t>. 4, Revelation describes the future events accompanying the end of the age.</a:t>
                      </a:r>
                    </a:p>
                  </a:txBody>
                  <a:tcPr marL="63500" marR="63500"/>
                </a:tc>
              </a:tr>
            </a:tbl>
          </a:graphicData>
        </a:graphic>
      </p:graphicFrame>
      <p:sp>
        <p:nvSpPr>
          <p:cNvPr id="3174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228528" rIns="91440" bIns="15235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Arial" charset="0"/>
                <a:cs typeface="Arial" charset="0"/>
              </a:rPr>
              <a:t>Summary of Four Views on Revelation</a:t>
            </a:r>
            <a:endParaRPr kumimoji="0" lang="en-US" sz="800" b="0" i="0" u="none" strike="noStrike" cap="none" normalizeH="0" baseline="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cs typeface="Arial" charset="0"/>
              </a:rPr>
              <a:t>Thomas Nelson Publishers, </a:t>
            </a:r>
            <a:r>
              <a:rPr kumimoji="0" lang="en-US" sz="1800" b="0" i="1" u="none" strike="noStrike" cap="none" normalizeH="0" baseline="0">
                <a:ln>
                  <a:noFill/>
                </a:ln>
                <a:solidFill>
                  <a:schemeClr val="tx1"/>
                </a:solidFill>
                <a:effectLst/>
                <a:latin typeface="Arial" charset="0"/>
                <a:cs typeface="Arial" charset="0"/>
              </a:rPr>
              <a:t>Nelson's Complete Book of Bible Maps &amp; Charts : Old and New Testaments.</a:t>
            </a:r>
            <a:r>
              <a:rPr kumimoji="0" lang="en-US" sz="1800" b="0" i="0" u="none" strike="noStrike" cap="none" normalizeH="0" baseline="0">
                <a:ln>
                  <a:noFill/>
                </a:ln>
                <a:solidFill>
                  <a:schemeClr val="tx1"/>
                </a:solidFill>
                <a:effectLst/>
                <a:latin typeface="Arial" charset="0"/>
                <a:cs typeface="Arial" charset="0"/>
              </a:rPr>
              <a:t>, Rev. and updated ed. (Nashville, Tenn.: Thomas Nelson, 1996).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Millennialism?</a:t>
            </a:r>
            <a:endParaRPr lang="en-US" dirty="0"/>
          </a:p>
        </p:txBody>
      </p:sp>
      <p:sp>
        <p:nvSpPr>
          <p:cNvPr id="3" name="Content Placeholder 2"/>
          <p:cNvSpPr>
            <a:spLocks noGrp="1"/>
          </p:cNvSpPr>
          <p:nvPr>
            <p:ph idx="1"/>
          </p:nvPr>
        </p:nvSpPr>
        <p:spPr/>
        <p:txBody>
          <a:bodyPr/>
          <a:lstStyle/>
          <a:p>
            <a:r>
              <a:rPr lang="en-US" dirty="0"/>
              <a:t>The “thousand year reign” referred to in </a:t>
            </a:r>
            <a:r>
              <a:rPr lang="en-US" dirty="0"/>
              <a:t>Revelation </a:t>
            </a:r>
            <a:r>
              <a:rPr lang="en-US" dirty="0"/>
              <a:t>20:1-6</a:t>
            </a:r>
            <a:endParaRPr lang="en-US" dirty="0"/>
          </a:p>
          <a:p>
            <a:r>
              <a:rPr lang="en-US" dirty="0" err="1"/>
              <a:t>Premillennialism</a:t>
            </a:r>
            <a:endParaRPr lang="en-US" dirty="0"/>
          </a:p>
          <a:p>
            <a:r>
              <a:rPr lang="en-US" dirty="0"/>
              <a:t>Postmillennialism</a:t>
            </a:r>
          </a:p>
          <a:p>
            <a:r>
              <a:rPr lang="en-US" dirty="0" err="1"/>
              <a:t>Amillennialism</a:t>
            </a:r>
            <a:endParaRPr lang="en-US" dirty="0"/>
          </a:p>
          <a:p>
            <a:r>
              <a:rPr lang="en-US" dirty="0"/>
              <a:t>I’m-making-up-new-words-millennialism-</a:t>
            </a:r>
            <a:r>
              <a:rPr lang="en-US" dirty="0" err="1"/>
              <a:t>oscity</a:t>
            </a:r>
            <a:r>
              <a:rPr lang="en-US" dirty="0"/>
              <a:t>-</a:t>
            </a:r>
            <a:r>
              <a:rPr lang="en-US" dirty="0" err="1"/>
              <a:t>ness</a:t>
            </a:r>
            <a:r>
              <a:rPr lang="en-US" dirty="0"/>
              <a:t>-</a:t>
            </a:r>
            <a:r>
              <a:rPr lang="en-US" dirty="0" err="1"/>
              <a:t>ly</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(1631)</a:t>
            </a:r>
            <a:endParaRPr lang="en-US" dirty="0"/>
          </a:p>
        </p:txBody>
      </p:sp>
      <p:sp>
        <p:nvSpPr>
          <p:cNvPr id="3" name="Content Placeholder 2"/>
          <p:cNvSpPr>
            <a:spLocks noGrp="1"/>
          </p:cNvSpPr>
          <p:nvPr>
            <p:ph idx="1"/>
          </p:nvPr>
        </p:nvSpPr>
        <p:spPr/>
        <p:txBody>
          <a:bodyPr/>
          <a:lstStyle/>
          <a:p>
            <a:pPr>
              <a:buNone/>
            </a:pPr>
            <a:r>
              <a:rPr lang="en-US" dirty="0"/>
              <a:t>“Though you have not seen him, you love him; and even though you do not see him now, you believe in him and are filled with an inexpressible and glorious joy, for you are receiving the goal of your faith, the salvation of your souls.” (1632)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Postmillenialism</a:t>
            </a:r>
            <a:endParaRPr lang="en-US" dirty="0"/>
          </a:p>
        </p:txBody>
      </p:sp>
      <p:sp>
        <p:nvSpPr>
          <p:cNvPr id="3" name="Content Placeholder 2"/>
          <p:cNvSpPr>
            <a:spLocks noGrp="1"/>
          </p:cNvSpPr>
          <p:nvPr>
            <p:ph idx="1"/>
          </p:nvPr>
        </p:nvSpPr>
        <p:spPr>
          <a:xfrm>
            <a:off x="457200" y="1600201"/>
            <a:ext cx="8229600" cy="1143000"/>
          </a:xfrm>
        </p:spPr>
        <p:txBody>
          <a:bodyPr>
            <a:normAutofit fontScale="92500"/>
          </a:bodyPr>
          <a:lstStyle/>
          <a:p>
            <a:pPr>
              <a:buNone/>
            </a:pPr>
            <a:r>
              <a:rPr lang="en-US" i="1" dirty="0">
                <a:solidFill>
                  <a:srgbClr val="FF0000"/>
                </a:solidFill>
              </a:rPr>
              <a:t>The world is getting better, for a literal or figurative thousand year reign before Christ returns.</a:t>
            </a:r>
          </a:p>
        </p:txBody>
      </p:sp>
      <p:pic>
        <p:nvPicPr>
          <p:cNvPr id="32770" name="Picture 2"/>
          <p:cNvPicPr>
            <a:picLocks noChangeAspect="1" noChangeArrowheads="1"/>
          </p:cNvPicPr>
          <p:nvPr/>
        </p:nvPicPr>
        <p:blipFill>
          <a:blip r:embed="rId2"/>
          <a:srcRect/>
          <a:stretch>
            <a:fillRect/>
          </a:stretch>
        </p:blipFill>
        <p:spPr bwMode="auto">
          <a:xfrm>
            <a:off x="457200" y="3048000"/>
            <a:ext cx="8065971" cy="3562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Premillennialism</a:t>
            </a:r>
            <a:endParaRPr lang="en-US" dirty="0"/>
          </a:p>
        </p:txBody>
      </p:sp>
      <p:sp>
        <p:nvSpPr>
          <p:cNvPr id="3" name="Content Placeholder 2"/>
          <p:cNvSpPr>
            <a:spLocks noGrp="1"/>
          </p:cNvSpPr>
          <p:nvPr>
            <p:ph idx="1"/>
          </p:nvPr>
        </p:nvSpPr>
        <p:spPr>
          <a:xfrm>
            <a:off x="457200" y="1600200"/>
            <a:ext cx="5029200" cy="4525963"/>
          </a:xfrm>
        </p:spPr>
        <p:txBody>
          <a:bodyPr>
            <a:normAutofit fontScale="85000" lnSpcReduction="20000"/>
          </a:bodyPr>
          <a:lstStyle/>
          <a:p>
            <a:r>
              <a:rPr lang="en-US" dirty="0"/>
              <a:t>Most common (still not my belief), but with many variants: (pre-</a:t>
            </a:r>
            <a:r>
              <a:rPr lang="en-US" dirty="0" err="1"/>
              <a:t>tribulational</a:t>
            </a:r>
            <a:r>
              <a:rPr lang="en-US" dirty="0"/>
              <a:t> and post-</a:t>
            </a:r>
            <a:r>
              <a:rPr lang="en-US" dirty="0" err="1"/>
              <a:t>tribulational</a:t>
            </a:r>
            <a:r>
              <a:rPr lang="en-US" dirty="0"/>
              <a:t> views)</a:t>
            </a:r>
          </a:p>
          <a:p>
            <a:r>
              <a:rPr lang="en-US" dirty="0"/>
              <a:t>Church will be </a:t>
            </a:r>
            <a:r>
              <a:rPr lang="en-US" dirty="0" err="1"/>
              <a:t>raptured</a:t>
            </a:r>
            <a:r>
              <a:rPr lang="en-US" dirty="0"/>
              <a:t> prior to great year tribulation, then 1000-year earthly reign in Jerusalem, followed by futile revolt, then final judgment and eternal reign.</a:t>
            </a:r>
          </a:p>
          <a:p>
            <a:r>
              <a:rPr lang="en-US" dirty="0"/>
              <a:t>“Futurist” reading of Revelation</a:t>
            </a:r>
          </a:p>
          <a:p>
            <a:r>
              <a:rPr lang="en-US" dirty="0"/>
              <a:t>More exciting doctrine. ;-)</a:t>
            </a:r>
          </a:p>
        </p:txBody>
      </p:sp>
      <p:pic>
        <p:nvPicPr>
          <p:cNvPr id="33794" name="Picture 2" descr="http://blogs.salon.com/0001137/images/2003/06/18/left%20behind.jpg"/>
          <p:cNvPicPr>
            <a:picLocks noChangeAspect="1" noChangeArrowheads="1"/>
          </p:cNvPicPr>
          <p:nvPr/>
        </p:nvPicPr>
        <p:blipFill>
          <a:blip r:embed="rId2"/>
          <a:srcRect/>
          <a:stretch>
            <a:fillRect/>
          </a:stretch>
        </p:blipFill>
        <p:spPr bwMode="auto">
          <a:xfrm>
            <a:off x="5715000" y="1524000"/>
            <a:ext cx="3089351" cy="49244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Premillennialism</a:t>
            </a:r>
            <a:endParaRPr lang="en-US" dirty="0"/>
          </a:p>
        </p:txBody>
      </p:sp>
      <p:sp>
        <p:nvSpPr>
          <p:cNvPr id="3" name="Content Placeholder 2"/>
          <p:cNvSpPr>
            <a:spLocks noGrp="1"/>
          </p:cNvSpPr>
          <p:nvPr>
            <p:ph idx="1"/>
          </p:nvPr>
        </p:nvSpPr>
        <p:spPr/>
        <p:txBody>
          <a:bodyPr/>
          <a:lstStyle/>
          <a:p>
            <a:endParaRPr lang="en-US"/>
          </a:p>
        </p:txBody>
      </p:sp>
      <p:pic>
        <p:nvPicPr>
          <p:cNvPr id="34818" name="Picture 2"/>
          <p:cNvPicPr>
            <a:picLocks noChangeAspect="1" noChangeArrowheads="1"/>
          </p:cNvPicPr>
          <p:nvPr/>
        </p:nvPicPr>
        <p:blipFill>
          <a:blip r:embed="rId2"/>
          <a:srcRect/>
          <a:stretch>
            <a:fillRect/>
          </a:stretch>
        </p:blipFill>
        <p:spPr bwMode="auto">
          <a:xfrm>
            <a:off x="304800" y="1828800"/>
            <a:ext cx="8653481" cy="388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Premillennialism</a:t>
            </a:r>
            <a:endParaRPr lang="en-US" dirty="0"/>
          </a:p>
        </p:txBody>
      </p:sp>
      <p:sp>
        <p:nvSpPr>
          <p:cNvPr id="3" name="Content Placeholder 2"/>
          <p:cNvSpPr>
            <a:spLocks noGrp="1"/>
          </p:cNvSpPr>
          <p:nvPr>
            <p:ph idx="1"/>
          </p:nvPr>
        </p:nvSpPr>
        <p:spPr/>
        <p:txBody>
          <a:bodyPr/>
          <a:lstStyle/>
          <a:p>
            <a:endParaRPr lang="en-US"/>
          </a:p>
        </p:txBody>
      </p:sp>
      <p:pic>
        <p:nvPicPr>
          <p:cNvPr id="35842" name="Picture 2"/>
          <p:cNvPicPr>
            <a:picLocks noChangeAspect="1" noChangeArrowheads="1"/>
          </p:cNvPicPr>
          <p:nvPr/>
        </p:nvPicPr>
        <p:blipFill>
          <a:blip r:embed="rId2"/>
          <a:srcRect/>
          <a:stretch>
            <a:fillRect/>
          </a:stretch>
        </p:blipFill>
        <p:spPr bwMode="auto">
          <a:xfrm>
            <a:off x="152400" y="1676400"/>
            <a:ext cx="8827839" cy="404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Rapture</a:t>
            </a:r>
            <a:endParaRPr lang="en-US" dirty="0"/>
          </a:p>
        </p:txBody>
      </p:sp>
      <p:sp>
        <p:nvSpPr>
          <p:cNvPr id="3" name="Content Placeholder 2"/>
          <p:cNvSpPr>
            <a:spLocks noGrp="1"/>
          </p:cNvSpPr>
          <p:nvPr>
            <p:ph idx="1"/>
          </p:nvPr>
        </p:nvSpPr>
        <p:spPr/>
        <p:txBody>
          <a:bodyPr/>
          <a:lstStyle/>
          <a:p>
            <a:r>
              <a:rPr lang="en-US" dirty="0"/>
              <a:t>When we’ll be called up to Christ…meet him in the air, etc </a:t>
            </a:r>
            <a:r>
              <a:rPr lang="en-US" dirty="0" err="1"/>
              <a:t>etc</a:t>
            </a:r>
            <a:r>
              <a:rPr lang="en-US" dirty="0"/>
              <a:t>.</a:t>
            </a:r>
          </a:p>
          <a:p>
            <a:r>
              <a:rPr lang="en-US" dirty="0"/>
              <a:t>Yes, we believe in it.</a:t>
            </a:r>
          </a:p>
          <a:p>
            <a:r>
              <a:rPr lang="en-US" dirty="0" err="1"/>
              <a:t>Rapio</a:t>
            </a:r>
            <a:r>
              <a:rPr lang="en-US" dirty="0"/>
              <a:t> = Seized (</a:t>
            </a:r>
            <a:r>
              <a:rPr lang="en-US" dirty="0"/>
              <a:t>1 Thess. </a:t>
            </a:r>
            <a:r>
              <a:rPr lang="en-US" dirty="0"/>
              <a:t>4:13-18</a:t>
            </a:r>
            <a:r>
              <a:rPr lang="en-US" dirty="0"/>
              <a:t>, etc.)</a:t>
            </a:r>
          </a:p>
          <a:p>
            <a:r>
              <a:rPr lang="en-US" dirty="0"/>
              <a:t>The question is it’s timing. </a:t>
            </a:r>
          </a:p>
          <a:p>
            <a:pPr lvl="1"/>
            <a:r>
              <a:rPr lang="en-US" dirty="0"/>
              <a:t>We will all be caught up together, I believe.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Amillennialism</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a:buNone/>
            </a:pPr>
            <a:r>
              <a:rPr lang="en-US" sz="2800" dirty="0"/>
              <a:t>God reigns through his church already (</a:t>
            </a:r>
            <a:r>
              <a:rPr lang="en-US" sz="2800" dirty="0"/>
              <a:t>Acts </a:t>
            </a:r>
            <a:r>
              <a:rPr lang="en-US" sz="2800" dirty="0"/>
              <a:t>2:33-36</a:t>
            </a:r>
            <a:r>
              <a:rPr lang="en-US" sz="2800" dirty="0"/>
              <a:t>) and Israel and the Church are already united in that kingdom. The reign is figurative, and is now. (Idealist, </a:t>
            </a:r>
            <a:r>
              <a:rPr lang="en-US" sz="2800" dirty="0" err="1"/>
              <a:t>preterist</a:t>
            </a:r>
            <a:r>
              <a:rPr lang="en-US" sz="2800" dirty="0"/>
              <a:t>, and historicist)</a:t>
            </a:r>
            <a:endParaRPr lang="en-US" sz="2800" dirty="0"/>
          </a:p>
        </p:txBody>
      </p:sp>
      <p:pic>
        <p:nvPicPr>
          <p:cNvPr id="36866" name="Picture 2"/>
          <p:cNvPicPr>
            <a:picLocks noChangeAspect="1" noChangeArrowheads="1"/>
          </p:cNvPicPr>
          <p:nvPr/>
        </p:nvPicPr>
        <p:blipFill>
          <a:blip r:embed="rId2"/>
          <a:srcRect/>
          <a:stretch>
            <a:fillRect/>
          </a:stretch>
        </p:blipFill>
        <p:spPr bwMode="auto">
          <a:xfrm>
            <a:off x="624840" y="3124200"/>
            <a:ext cx="8061960"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a:t>
            </a:r>
            <a:endParaRPr lang="en-US" dirty="0"/>
          </a:p>
        </p:txBody>
      </p:sp>
      <p:sp>
        <p:nvSpPr>
          <p:cNvPr id="3" name="Content Placeholder 2"/>
          <p:cNvSpPr>
            <a:spLocks noGrp="1"/>
          </p:cNvSpPr>
          <p:nvPr>
            <p:ph idx="1"/>
          </p:nvPr>
        </p:nvSpPr>
        <p:spPr/>
        <p:txBody>
          <a:bodyPr/>
          <a:lstStyle/>
          <a:p>
            <a:r>
              <a:rPr lang="en-US" dirty="0"/>
              <a:t>Christ, the perfect sacrifice (1632)</a:t>
            </a:r>
          </a:p>
          <a:p>
            <a:r>
              <a:rPr lang="en-US" dirty="0"/>
              <a:t>Holiness because of said sacrifice</a:t>
            </a:r>
          </a:p>
          <a:p>
            <a:r>
              <a:rPr lang="en-US" dirty="0"/>
              <a:t>Submission in Suffering</a:t>
            </a:r>
          </a:p>
          <a:p>
            <a:endParaRPr lang="en-US" dirty="0"/>
          </a:p>
        </p:txBody>
      </p:sp>
      <p:sp>
        <p:nvSpPr>
          <p:cNvPr id="4" name="TextBox 3"/>
          <p:cNvSpPr txBox="1"/>
          <p:nvPr/>
        </p:nvSpPr>
        <p:spPr>
          <a:xfrm>
            <a:off x="762000" y="5029200"/>
            <a:ext cx="7391400" cy="1200329"/>
          </a:xfrm>
          <a:prstGeom prst="rect">
            <a:avLst/>
          </a:prstGeom>
          <a:solidFill>
            <a:srgbClr val="FFFF00"/>
          </a:solidFill>
        </p:spPr>
        <p:txBody>
          <a:bodyPr wrap="square" rtlCol="0">
            <a:spAutoFit/>
          </a:bodyPr>
          <a:lstStyle/>
          <a:p>
            <a:r>
              <a:rPr lang="en-US" sz="3600" dirty="0"/>
              <a:t>What do you know about Peter that helps you understand 1 and 2 Peter?</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should we, </a:t>
            </a:r>
            <a:r>
              <a:rPr lang="en-US" b="1" i="1" dirty="0"/>
              <a:t>individually</a:t>
            </a:r>
            <a:r>
              <a:rPr lang="en-US" dirty="0"/>
              <a:t>, respond to persecution?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2777D95D-F79C-4FDF-BD48-EFB12A02FB89}"/>
                                            </p:graphicEl>
                                          </p:spTgt>
                                        </p:tgtEl>
                                        <p:attrNameLst>
                                          <p:attrName>style.visibility</p:attrName>
                                        </p:attrNameLst>
                                      </p:cBhvr>
                                      <p:to>
                                        <p:strVal val="visible"/>
                                      </p:to>
                                    </p:set>
                                    <p:animEffect transition="in" filter="wipe(down)">
                                      <p:cBhvr>
                                        <p:cTn id="7" dur="500"/>
                                        <p:tgtEl>
                                          <p:spTgt spid="4">
                                            <p:graphicEl>
                                              <a:dgm id="{2777D95D-F79C-4FDF-BD48-EFB12A02FB8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9CEE8273-B495-45C8-9176-AD6137C3B7A3}"/>
                                            </p:graphicEl>
                                          </p:spTgt>
                                        </p:tgtEl>
                                        <p:attrNameLst>
                                          <p:attrName>style.visibility</p:attrName>
                                        </p:attrNameLst>
                                      </p:cBhvr>
                                      <p:to>
                                        <p:strVal val="visible"/>
                                      </p:to>
                                    </p:set>
                                    <p:animEffect transition="in" filter="wipe(down)">
                                      <p:cBhvr>
                                        <p:cTn id="12" dur="500"/>
                                        <p:tgtEl>
                                          <p:spTgt spid="4">
                                            <p:graphicEl>
                                              <a:dgm id="{9CEE8273-B495-45C8-9176-AD6137C3B7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AEDBA14D-2B55-4E4A-BE44-1BE1166203CF}"/>
                                            </p:graphicEl>
                                          </p:spTgt>
                                        </p:tgtEl>
                                        <p:attrNameLst>
                                          <p:attrName>style.visibility</p:attrName>
                                        </p:attrNameLst>
                                      </p:cBhvr>
                                      <p:to>
                                        <p:strVal val="visible"/>
                                      </p:to>
                                    </p:set>
                                    <p:animEffect transition="in" filter="wipe(down)">
                                      <p:cBhvr>
                                        <p:cTn id="17" dur="500"/>
                                        <p:tgtEl>
                                          <p:spTgt spid="4">
                                            <p:graphicEl>
                                              <a:dgm id="{AEDBA14D-2B55-4E4A-BE44-1BE1166203C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C482B41F-EF2B-4201-932A-7F5738410DD0}"/>
                                            </p:graphicEl>
                                          </p:spTgt>
                                        </p:tgtEl>
                                        <p:attrNameLst>
                                          <p:attrName>style.visibility</p:attrName>
                                        </p:attrNameLst>
                                      </p:cBhvr>
                                      <p:to>
                                        <p:strVal val="visible"/>
                                      </p:to>
                                    </p:set>
                                    <p:animEffect transition="in" filter="wipe(down)">
                                      <p:cBhvr>
                                        <p:cTn id="22" dur="500"/>
                                        <p:tgtEl>
                                          <p:spTgt spid="4">
                                            <p:graphicEl>
                                              <a:dgm id="{C482B41F-EF2B-4201-932A-7F5738410DD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94A80BDA-C4BD-4C57-B90C-B14E8F2BE0C0}"/>
                                            </p:graphicEl>
                                          </p:spTgt>
                                        </p:tgtEl>
                                        <p:attrNameLst>
                                          <p:attrName>style.visibility</p:attrName>
                                        </p:attrNameLst>
                                      </p:cBhvr>
                                      <p:to>
                                        <p:strVal val="visible"/>
                                      </p:to>
                                    </p:set>
                                    <p:animEffect transition="in" filter="wipe(down)">
                                      <p:cBhvr>
                                        <p:cTn id="27" dur="500"/>
                                        <p:tgtEl>
                                          <p:spTgt spid="4">
                                            <p:graphicEl>
                                              <a:dgm id="{94A80BDA-C4BD-4C57-B90C-B14E8F2BE0C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35E9CBEF-A98B-455B-A4ED-954AC4E4A30E}"/>
                                            </p:graphicEl>
                                          </p:spTgt>
                                        </p:tgtEl>
                                        <p:attrNameLst>
                                          <p:attrName>style.visibility</p:attrName>
                                        </p:attrNameLst>
                                      </p:cBhvr>
                                      <p:to>
                                        <p:strVal val="visible"/>
                                      </p:to>
                                    </p:set>
                                    <p:animEffect transition="in" filter="wipe(down)">
                                      <p:cBhvr>
                                        <p:cTn id="32" dur="500"/>
                                        <p:tgtEl>
                                          <p:spTgt spid="4">
                                            <p:graphicEl>
                                              <a:dgm id="{35E9CBEF-A98B-455B-A4ED-954AC4E4A3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Persecution Givens:</a:t>
            </a:r>
            <a:endParaRPr lang="en-US" dirty="0"/>
          </a:p>
        </p:txBody>
      </p:sp>
      <p:sp>
        <p:nvSpPr>
          <p:cNvPr id="3" name="Content Placeholder 2"/>
          <p:cNvSpPr>
            <a:spLocks noGrp="1"/>
          </p:cNvSpPr>
          <p:nvPr>
            <p:ph idx="1"/>
          </p:nvPr>
        </p:nvSpPr>
        <p:spPr/>
        <p:txBody>
          <a:bodyPr/>
          <a:lstStyle/>
          <a:p>
            <a:r>
              <a:rPr lang="en-US" dirty="0"/>
              <a:t>Don’t be surprised.</a:t>
            </a:r>
          </a:p>
          <a:p>
            <a:r>
              <a:rPr lang="en-US" dirty="0"/>
              <a:t>Don’t let it be because you’re an idiot. Or sinful.</a:t>
            </a:r>
          </a:p>
          <a:p>
            <a:r>
              <a:rPr lang="en-US" dirty="0"/>
              <a:t>Don’t quit.</a:t>
            </a:r>
          </a:p>
          <a:p>
            <a:r>
              <a:rPr lang="en-US" dirty="0"/>
              <a:t>Don’t be a martyr…</a:t>
            </a:r>
          </a:p>
          <a:p>
            <a:r>
              <a:rPr lang="en-US" dirty="0"/>
              <a:t>Do trust God.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Peter: Are we there yet??</a:t>
            </a:r>
            <a:endParaRPr lang="en-US" dirty="0"/>
          </a:p>
        </p:txBody>
      </p:sp>
      <p:sp>
        <p:nvSpPr>
          <p:cNvPr id="3" name="Content Placeholder 2"/>
          <p:cNvSpPr>
            <a:spLocks noGrp="1"/>
          </p:cNvSpPr>
          <p:nvPr>
            <p:ph idx="1"/>
          </p:nvPr>
        </p:nvSpPr>
        <p:spPr/>
        <p:txBody>
          <a:bodyPr>
            <a:normAutofit lnSpcReduction="10000"/>
          </a:bodyPr>
          <a:lstStyle/>
          <a:p>
            <a:r>
              <a:rPr lang="en-US" dirty="0"/>
              <a:t>The Christian Graces (1637)</a:t>
            </a:r>
          </a:p>
          <a:p>
            <a:pPr lvl="1"/>
            <a:r>
              <a:rPr lang="en-US" dirty="0"/>
              <a:t>Faith</a:t>
            </a:r>
          </a:p>
          <a:p>
            <a:pPr lvl="1"/>
            <a:r>
              <a:rPr lang="en-US" dirty="0"/>
              <a:t>Goodness</a:t>
            </a:r>
          </a:p>
          <a:p>
            <a:pPr lvl="1"/>
            <a:r>
              <a:rPr lang="en-US" dirty="0"/>
              <a:t>Knowledge</a:t>
            </a:r>
          </a:p>
          <a:p>
            <a:pPr lvl="1"/>
            <a:r>
              <a:rPr lang="en-US" dirty="0"/>
              <a:t>Self-Control</a:t>
            </a:r>
          </a:p>
          <a:p>
            <a:pPr lvl="1"/>
            <a:r>
              <a:rPr lang="en-US" dirty="0"/>
              <a:t>Perseverance</a:t>
            </a:r>
          </a:p>
          <a:p>
            <a:pPr lvl="1"/>
            <a:r>
              <a:rPr lang="en-US" dirty="0"/>
              <a:t>Godliness</a:t>
            </a:r>
          </a:p>
          <a:p>
            <a:pPr lvl="1"/>
            <a:r>
              <a:rPr lang="en-US" dirty="0"/>
              <a:t>Brotherly Kindness</a:t>
            </a:r>
          </a:p>
          <a:p>
            <a:pPr lvl="1"/>
            <a:r>
              <a:rPr lang="en-US" dirty="0"/>
              <a:t>Love</a:t>
            </a:r>
          </a:p>
        </p:txBody>
      </p:sp>
      <p:sp>
        <p:nvSpPr>
          <p:cNvPr id="4" name="Right Arrow 3"/>
          <p:cNvSpPr/>
          <p:nvPr/>
        </p:nvSpPr>
        <p:spPr>
          <a:xfrm>
            <a:off x="4038600" y="2057400"/>
            <a:ext cx="1219200" cy="381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91200" y="1524000"/>
            <a:ext cx="2971800" cy="2677656"/>
          </a:xfrm>
          <a:prstGeom prst="rect">
            <a:avLst/>
          </a:prstGeom>
          <a:noFill/>
        </p:spPr>
        <p:txBody>
          <a:bodyPr wrap="square" rtlCol="0">
            <a:spAutoFit/>
          </a:bodyPr>
          <a:lstStyle/>
          <a:p>
            <a:r>
              <a:rPr lang="en-US" sz="2400" dirty="0"/>
              <a:t>With?</a:t>
            </a:r>
          </a:p>
          <a:p>
            <a:r>
              <a:rPr lang="en-US" sz="2400" dirty="0"/>
              <a:t>Not ineffective</a:t>
            </a:r>
          </a:p>
          <a:p>
            <a:r>
              <a:rPr lang="en-US" sz="2400" dirty="0"/>
              <a:t>Not unproductive</a:t>
            </a:r>
          </a:p>
          <a:p>
            <a:endParaRPr lang="en-US" sz="2400" dirty="0"/>
          </a:p>
          <a:p>
            <a:r>
              <a:rPr lang="en-US" sz="2400" dirty="0"/>
              <a:t>Without?</a:t>
            </a:r>
          </a:p>
          <a:p>
            <a:r>
              <a:rPr lang="en-US" sz="2400" dirty="0"/>
              <a:t>Nearsighted, blind, forgotten forgiveness!</a:t>
            </a:r>
            <a:endParaRPr lang="en-US" sz="2400" dirty="0"/>
          </a:p>
        </p:txBody>
      </p:sp>
      <p:sp>
        <p:nvSpPr>
          <p:cNvPr id="6" name="TextBox 5"/>
          <p:cNvSpPr txBox="1"/>
          <p:nvPr/>
        </p:nvSpPr>
        <p:spPr>
          <a:xfrm>
            <a:off x="5867400" y="4321076"/>
            <a:ext cx="2971800" cy="2308324"/>
          </a:xfrm>
          <a:prstGeom prst="rect">
            <a:avLst/>
          </a:prstGeom>
          <a:noFill/>
        </p:spPr>
        <p:txBody>
          <a:bodyPr wrap="square" rtlCol="0">
            <a:spAutoFit/>
          </a:bodyPr>
          <a:lstStyle/>
          <a:p>
            <a:r>
              <a:rPr lang="en-US" dirty="0">
                <a:solidFill>
                  <a:srgbClr val="FF0000"/>
                </a:solidFill>
              </a:rPr>
              <a:t>Therefore, be all the more eager to make your </a:t>
            </a:r>
            <a:r>
              <a:rPr lang="en-US" b="1" dirty="0">
                <a:solidFill>
                  <a:srgbClr val="FF0000"/>
                </a:solidFill>
              </a:rPr>
              <a:t>calling</a:t>
            </a:r>
            <a:r>
              <a:rPr lang="en-US" dirty="0">
                <a:solidFill>
                  <a:srgbClr val="FF0000"/>
                </a:solidFill>
              </a:rPr>
              <a:t> and </a:t>
            </a:r>
            <a:r>
              <a:rPr lang="en-US" b="1" dirty="0">
                <a:solidFill>
                  <a:srgbClr val="FF0000"/>
                </a:solidFill>
              </a:rPr>
              <a:t>election</a:t>
            </a:r>
            <a:r>
              <a:rPr lang="en-US" dirty="0">
                <a:solidFill>
                  <a:srgbClr val="FF0000"/>
                </a:solidFill>
              </a:rPr>
              <a:t> sure. For </a:t>
            </a:r>
            <a:r>
              <a:rPr lang="en-US" u="sng" dirty="0">
                <a:solidFill>
                  <a:srgbClr val="FF0000"/>
                </a:solidFill>
              </a:rPr>
              <a:t>if</a:t>
            </a:r>
            <a:r>
              <a:rPr lang="en-US" dirty="0">
                <a:solidFill>
                  <a:srgbClr val="FF0000"/>
                </a:solidFill>
              </a:rPr>
              <a:t> you do these things, </a:t>
            </a:r>
            <a:r>
              <a:rPr lang="en-US" u="sng" dirty="0">
                <a:solidFill>
                  <a:srgbClr val="FF0000"/>
                </a:solidFill>
              </a:rPr>
              <a:t>you will never fall</a:t>
            </a:r>
            <a:r>
              <a:rPr lang="en-US" dirty="0">
                <a:solidFill>
                  <a:srgbClr val="FF0000"/>
                </a:solidFill>
              </a:rPr>
              <a:t>, and you will receive a rich welcome into the eternal kingdom of our Lord and Savior Jesus Christ.</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Hiatts\AppData\Local\Microsoft\Windows\Temporary Internet Files\Content.IE5\1G0QQ312\MCj04398200000[1].png"/>
          <p:cNvPicPr>
            <a:picLocks noChangeAspect="1" noChangeArrowheads="1"/>
          </p:cNvPicPr>
          <p:nvPr/>
        </p:nvPicPr>
        <p:blipFill>
          <a:blip r:embed="rId2"/>
          <a:srcRect/>
          <a:stretch>
            <a:fillRect/>
          </a:stretch>
        </p:blipFill>
        <p:spPr bwMode="auto">
          <a:xfrm>
            <a:off x="6400800" y="4114800"/>
            <a:ext cx="2743200" cy="2743200"/>
          </a:xfrm>
          <a:prstGeom prst="rect">
            <a:avLst/>
          </a:prstGeom>
          <a:noFill/>
        </p:spPr>
      </p:pic>
      <p:sp>
        <p:nvSpPr>
          <p:cNvPr id="2" name="Title 1"/>
          <p:cNvSpPr>
            <a:spLocks noGrp="1"/>
          </p:cNvSpPr>
          <p:nvPr>
            <p:ph type="title"/>
          </p:nvPr>
        </p:nvSpPr>
        <p:spPr/>
        <p:txBody>
          <a:bodyPr/>
          <a:lstStyle/>
          <a:p>
            <a:r>
              <a:rPr lang="en-US" dirty="0"/>
              <a:t>The End is Coming. Really.</a:t>
            </a:r>
            <a:endParaRPr lang="en-US" dirty="0"/>
          </a:p>
        </p:txBody>
      </p:sp>
      <p:sp>
        <p:nvSpPr>
          <p:cNvPr id="3" name="Content Placeholder 2"/>
          <p:cNvSpPr>
            <a:spLocks noGrp="1"/>
          </p:cNvSpPr>
          <p:nvPr>
            <p:ph idx="1"/>
          </p:nvPr>
        </p:nvSpPr>
        <p:spPr/>
        <p:txBody>
          <a:bodyPr/>
          <a:lstStyle/>
          <a:p>
            <a:r>
              <a:rPr lang="en-US" dirty="0"/>
              <a:t>We’ve been singing “Jesus is Coming Soon” since 1942: before the end of World War 2.</a:t>
            </a:r>
          </a:p>
          <a:p>
            <a:r>
              <a:rPr lang="en-US" dirty="0"/>
              <a:t>We’ve sung “Soon and Very Soon” for almost a decade longer than I’ve been alive.</a:t>
            </a:r>
          </a:p>
          <a:p>
            <a:r>
              <a:rPr lang="en-US" dirty="0"/>
              <a:t>We’ve read “Yes, I am coming soon” from </a:t>
            </a:r>
            <a:r>
              <a:rPr lang="en-US" dirty="0"/>
              <a:t>Revelation </a:t>
            </a:r>
            <a:r>
              <a:rPr lang="en-US" dirty="0"/>
              <a:t>22:20</a:t>
            </a:r>
            <a:r>
              <a:rPr lang="en-US" dirty="0"/>
              <a:t> at least since AD 90.</a:t>
            </a:r>
          </a:p>
          <a:p>
            <a:endParaRPr lang="en-US" dirty="0"/>
          </a:p>
          <a:p>
            <a:r>
              <a:rPr lang="en-US" i="1" dirty="0"/>
              <a:t>How much longer? </a:t>
            </a:r>
            <a:r>
              <a:rPr lang="en-US" dirty="0" err="1"/>
              <a:t>Maranatha</a:t>
            </a:r>
            <a:r>
              <a:rPr lang="en-US" dirty="0"/>
              <a:t>! (</a:t>
            </a:r>
            <a:r>
              <a:rPr lang="en-US" dirty="0"/>
              <a:t>1 </a:t>
            </a:r>
            <a:r>
              <a:rPr lang="en-US" dirty="0" err="1"/>
              <a:t>Cor</a:t>
            </a:r>
            <a:r>
              <a:rPr lang="en-US" dirty="0"/>
              <a:t> </a:t>
            </a:r>
            <a:r>
              <a:rPr lang="en-US" dirty="0"/>
              <a:t>16:22</a:t>
            </a:r>
            <a:r>
              <a:rPr lang="en-US" dirty="0"/>
              <a:t>)</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endParaRPr lang="en-US" dirty="0"/>
          </a:p>
        </p:txBody>
      </p:sp>
      <p:sp>
        <p:nvSpPr>
          <p:cNvPr id="3" name="Content Placeholder 2"/>
          <p:cNvSpPr>
            <a:spLocks noGrp="1"/>
          </p:cNvSpPr>
          <p:nvPr>
            <p:ph idx="1"/>
          </p:nvPr>
        </p:nvSpPr>
        <p:spPr/>
        <p:txBody>
          <a:bodyPr/>
          <a:lstStyle/>
          <a:p>
            <a:pPr>
              <a:buNone/>
            </a:pPr>
            <a:r>
              <a:rPr lang="en-US" dirty="0"/>
              <a:t>Matthew’s Principles:</a:t>
            </a:r>
          </a:p>
          <a:p>
            <a:r>
              <a:rPr lang="en-US" dirty="0"/>
              <a:t>Revelation = Apocalypse = Unveiling</a:t>
            </a:r>
          </a:p>
          <a:p>
            <a:r>
              <a:rPr lang="en-US" dirty="0"/>
              <a:t>Occam’s Razor</a:t>
            </a:r>
          </a:p>
          <a:p>
            <a:r>
              <a:rPr lang="en-US" dirty="0"/>
              <a:t>Understand what we can.</a:t>
            </a:r>
          </a:p>
          <a:p>
            <a:r>
              <a:rPr lang="en-US" dirty="0"/>
              <a:t>Just </a:t>
            </a:r>
            <a:r>
              <a:rPr lang="en-US" dirty="0" err="1"/>
              <a:t>stinkin</a:t>
            </a:r>
            <a:r>
              <a:rPr lang="en-US" dirty="0"/>
              <a:t>’ read it!</a:t>
            </a:r>
          </a:p>
          <a:p>
            <a:r>
              <a:rPr lang="en-US" dirty="0"/>
              <a:t>Technically, the book’s name is Revelation. Please don’t call it </a:t>
            </a:r>
            <a:r>
              <a:rPr lang="en-US" dirty="0" err="1"/>
              <a:t>RevelationS</a:t>
            </a:r>
            <a:r>
              <a:rPr lang="en-US" dirty="0"/>
              <a:t>—because it annoys 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a:t>
            </a:r>
            <a:endParaRPr lang="en-US" dirty="0"/>
          </a:p>
        </p:txBody>
      </p:sp>
      <p:sp>
        <p:nvSpPr>
          <p:cNvPr id="3" name="Content Placeholder 2"/>
          <p:cNvSpPr>
            <a:spLocks noGrp="1"/>
          </p:cNvSpPr>
          <p:nvPr>
            <p:ph idx="1"/>
          </p:nvPr>
        </p:nvSpPr>
        <p:spPr/>
        <p:txBody>
          <a:bodyPr/>
          <a:lstStyle/>
          <a:p>
            <a:r>
              <a:rPr lang="en-US" dirty="0"/>
              <a:t>Written either 69-70AD or 90-94AD by John the Apostle while exiled in Patmos.</a:t>
            </a:r>
          </a:p>
          <a:p>
            <a:r>
              <a:rPr lang="en-US" dirty="0"/>
              <a:t>Designed to be relevant to the original hearers…like the rest of scripture!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TotalTime>
  <Words>1048</Words>
  <Application>Microsoft Office PowerPoint</Application>
  <PresentationFormat>On-screen Show (4:3)</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Week 53</vt:lpstr>
      <vt:lpstr>1 Peter (1631)</vt:lpstr>
      <vt:lpstr>1 Peter</vt:lpstr>
      <vt:lpstr>How should we, individually, respond to persecution?</vt:lpstr>
      <vt:lpstr>Persecution Givens:</vt:lpstr>
      <vt:lpstr>2 Peter: Are we there yet??</vt:lpstr>
      <vt:lpstr>The End is Coming. Really.</vt:lpstr>
      <vt:lpstr>Revelation</vt:lpstr>
      <vt:lpstr>Revelation</vt:lpstr>
      <vt:lpstr>Extremes</vt:lpstr>
      <vt:lpstr>Hebrews</vt:lpstr>
      <vt:lpstr>1-3 John: Love and Light and Life</vt:lpstr>
      <vt:lpstr>Revelation</vt:lpstr>
      <vt:lpstr>Seven Benedictions</vt:lpstr>
      <vt:lpstr>Slide 15</vt:lpstr>
      <vt:lpstr>Slide 16</vt:lpstr>
      <vt:lpstr>Matthew disagrees with this slide!</vt:lpstr>
      <vt:lpstr>Four Approaches to Revelation</vt:lpstr>
      <vt:lpstr>Millennialism?</vt:lpstr>
      <vt:lpstr>Postmillenialism</vt:lpstr>
      <vt:lpstr>Premillennialism</vt:lpstr>
      <vt:lpstr>Premillennialism</vt:lpstr>
      <vt:lpstr>Premillennialism</vt:lpstr>
      <vt:lpstr>The Rapture</vt:lpstr>
      <vt:lpstr>Amillennialism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Hiatts</dc:creator>
  <cp:lastModifiedBy>Hiatts</cp:lastModifiedBy>
  <cp:revision>34</cp:revision>
  <dcterms:created xsi:type="dcterms:W3CDTF">2008-12-26T18:18:23Z</dcterms:created>
  <dcterms:modified xsi:type="dcterms:W3CDTF">2008-12-28T00:39:44Z</dcterms:modified>
</cp:coreProperties>
</file>